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78"/>
  </p:notesMasterIdLst>
  <p:handoutMasterIdLst>
    <p:handoutMasterId r:id="rId79"/>
  </p:handoutMasterIdLst>
  <p:sldIdLst>
    <p:sldId id="268" r:id="rId5"/>
    <p:sldId id="335" r:id="rId6"/>
    <p:sldId id="334" r:id="rId7"/>
    <p:sldId id="275" r:id="rId8"/>
    <p:sldId id="277" r:id="rId9"/>
    <p:sldId id="336" r:id="rId10"/>
    <p:sldId id="283" r:id="rId11"/>
    <p:sldId id="337" r:id="rId12"/>
    <p:sldId id="339" r:id="rId13"/>
    <p:sldId id="287" r:id="rId14"/>
    <p:sldId id="340" r:id="rId15"/>
    <p:sldId id="341" r:id="rId16"/>
    <p:sldId id="276" r:id="rId17"/>
    <p:sldId id="278" r:id="rId18"/>
    <p:sldId id="269" r:id="rId19"/>
    <p:sldId id="290" r:id="rId20"/>
    <p:sldId id="356" r:id="rId21"/>
    <p:sldId id="364" r:id="rId22"/>
    <p:sldId id="357" r:id="rId23"/>
    <p:sldId id="365" r:id="rId24"/>
    <p:sldId id="358" r:id="rId25"/>
    <p:sldId id="291" r:id="rId26"/>
    <p:sldId id="372" r:id="rId27"/>
    <p:sldId id="366" r:id="rId28"/>
    <p:sldId id="360" r:id="rId29"/>
    <p:sldId id="367" r:id="rId30"/>
    <p:sldId id="361" r:id="rId31"/>
    <p:sldId id="362" r:id="rId32"/>
    <p:sldId id="304" r:id="rId33"/>
    <p:sldId id="305" r:id="rId34"/>
    <p:sldId id="363" r:id="rId35"/>
    <p:sldId id="416" r:id="rId36"/>
    <p:sldId id="292" r:id="rId37"/>
    <p:sldId id="368" r:id="rId38"/>
    <p:sldId id="369" r:id="rId39"/>
    <p:sldId id="293" r:id="rId40"/>
    <p:sldId id="294" r:id="rId41"/>
    <p:sldId id="370" r:id="rId42"/>
    <p:sldId id="318" r:id="rId43"/>
    <p:sldId id="371" r:id="rId44"/>
    <p:sldId id="298" r:id="rId45"/>
    <p:sldId id="319" r:id="rId46"/>
    <p:sldId id="412" r:id="rId47"/>
    <p:sldId id="413" r:id="rId48"/>
    <p:sldId id="410" r:id="rId49"/>
    <p:sldId id="411" r:id="rId50"/>
    <p:sldId id="270" r:id="rId51"/>
    <p:sldId id="342" r:id="rId52"/>
    <p:sldId id="343" r:id="rId53"/>
    <p:sldId id="320" r:id="rId54"/>
    <p:sldId id="308" r:id="rId55"/>
    <p:sldId id="344" r:id="rId56"/>
    <p:sldId id="303" r:id="rId57"/>
    <p:sldId id="345" r:id="rId58"/>
    <p:sldId id="346" r:id="rId59"/>
    <p:sldId id="347" r:id="rId60"/>
    <p:sldId id="348" r:id="rId61"/>
    <p:sldId id="349" r:id="rId62"/>
    <p:sldId id="350" r:id="rId63"/>
    <p:sldId id="331" r:id="rId64"/>
    <p:sldId id="351" r:id="rId65"/>
    <p:sldId id="301" r:id="rId66"/>
    <p:sldId id="332" r:id="rId67"/>
    <p:sldId id="352" r:id="rId68"/>
    <p:sldId id="414" r:id="rId69"/>
    <p:sldId id="415" r:id="rId70"/>
    <p:sldId id="323" r:id="rId71"/>
    <p:sldId id="324" r:id="rId72"/>
    <p:sldId id="325" r:id="rId73"/>
    <p:sldId id="326" r:id="rId74"/>
    <p:sldId id="353" r:id="rId75"/>
    <p:sldId id="354" r:id="rId76"/>
    <p:sldId id="327" r:id="rId77"/>
  </p:sldIdLst>
  <p:sldSz cx="12192000" cy="6858000"/>
  <p:notesSz cx="7010400" cy="9296400"/>
  <p:embeddedFontLst>
    <p:embeddedFont>
      <p:font typeface="Gotham Light" charset="0"/>
      <p:regular r:id="rId80"/>
      <p:italic r:id="rId81"/>
    </p:embeddedFont>
    <p:embeddedFont>
      <p:font typeface="Gotham Medium" charset="0"/>
      <p:regular r:id="rId82"/>
      <p:italic r:id="rId83"/>
    </p:embeddedFont>
    <p:embeddedFont>
      <p:font typeface="Montserrat Semi-Bold" panose="020B0604020202020204" charset="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322"/>
    <a:srgbClr val="243746"/>
    <a:srgbClr val="996F56"/>
    <a:srgbClr val="FBE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5" autoAdjust="0"/>
    <p:restoredTop sz="95642" autoAdjust="0"/>
  </p:normalViewPr>
  <p:slideViewPr>
    <p:cSldViewPr snapToGrid="0">
      <p:cViewPr varScale="1">
        <p:scale>
          <a:sx n="106" d="100"/>
          <a:sy n="106" d="100"/>
        </p:scale>
        <p:origin x="108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04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4.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0AE8E-B649-48BE-A5BE-0A1B05514708}" type="doc">
      <dgm:prSet loTypeId="urn:microsoft.com/office/officeart/2005/8/layout/chevronAccent+Icon" loCatId="process" qsTypeId="urn:microsoft.com/office/officeart/2005/8/quickstyle/simple1" qsCatId="simple" csTypeId="urn:microsoft.com/office/officeart/2005/8/colors/accent0_3" csCatId="mainScheme" phldr="1"/>
      <dgm:spPr/>
    </dgm:pt>
    <dgm:pt modelId="{DE39F565-7197-4DF9-9F38-00B5BF6096D1}">
      <dgm:prSet phldrT="[Text]"/>
      <dgm:spPr/>
      <dgm:t>
        <a:bodyPr/>
        <a:lstStyle/>
        <a:p>
          <a:r>
            <a:rPr lang="en-US" b="1" dirty="0">
              <a:latin typeface="Montserrat Semi-Bold" panose="020B0604020202020204" charset="0"/>
            </a:rPr>
            <a:t>Jan – May: </a:t>
          </a:r>
        </a:p>
        <a:p>
          <a:r>
            <a:rPr lang="en-US" dirty="0">
              <a:latin typeface="Montserrat Semi-Bold" panose="020B0604020202020204" charset="0"/>
            </a:rPr>
            <a:t>Estimate based on previous year</a:t>
          </a:r>
        </a:p>
      </dgm:t>
    </dgm:pt>
    <dgm:pt modelId="{84A2C881-F265-4414-A4DD-749349DEEF00}" type="parTrans" cxnId="{2CF69B72-7C5E-4EFF-9DCD-6ACE254B8382}">
      <dgm:prSet/>
      <dgm:spPr/>
      <dgm:t>
        <a:bodyPr/>
        <a:lstStyle/>
        <a:p>
          <a:endParaRPr lang="en-US"/>
        </a:p>
      </dgm:t>
    </dgm:pt>
    <dgm:pt modelId="{A551F208-8012-4824-8C05-7B83A28EC06F}" type="sibTrans" cxnId="{2CF69B72-7C5E-4EFF-9DCD-6ACE254B8382}">
      <dgm:prSet/>
      <dgm:spPr/>
      <dgm:t>
        <a:bodyPr/>
        <a:lstStyle/>
        <a:p>
          <a:endParaRPr lang="en-US"/>
        </a:p>
      </dgm:t>
    </dgm:pt>
    <dgm:pt modelId="{E8364F0F-B6DE-4E02-8CC0-693E37714FF2}">
      <dgm:prSet phldrT="[Text]"/>
      <dgm:spPr/>
      <dgm:t>
        <a:bodyPr/>
        <a:lstStyle/>
        <a:p>
          <a:r>
            <a:rPr lang="en-US" b="1" dirty="0">
              <a:latin typeface="Montserrat Semi-Bold" panose="020B0604020202020204" charset="0"/>
            </a:rPr>
            <a:t>May – August: </a:t>
          </a:r>
        </a:p>
        <a:p>
          <a:r>
            <a:rPr lang="en-US" dirty="0">
              <a:latin typeface="Montserrat Semi-Bold" panose="020B0604020202020204" charset="0"/>
            </a:rPr>
            <a:t>Estimate based on Tax Assessment</a:t>
          </a:r>
        </a:p>
      </dgm:t>
    </dgm:pt>
    <dgm:pt modelId="{6AC619C5-502D-45E2-B05E-C683509D8607}" type="parTrans" cxnId="{FA84272E-CBCF-40C6-9231-BE7C22062247}">
      <dgm:prSet/>
      <dgm:spPr/>
      <dgm:t>
        <a:bodyPr/>
        <a:lstStyle/>
        <a:p>
          <a:endParaRPr lang="en-US"/>
        </a:p>
      </dgm:t>
    </dgm:pt>
    <dgm:pt modelId="{34BA6002-7868-44BA-B6C5-29A7309C4145}" type="sibTrans" cxnId="{FA84272E-CBCF-40C6-9231-BE7C22062247}">
      <dgm:prSet/>
      <dgm:spPr/>
      <dgm:t>
        <a:bodyPr/>
        <a:lstStyle/>
        <a:p>
          <a:endParaRPr lang="en-US"/>
        </a:p>
      </dgm:t>
    </dgm:pt>
    <dgm:pt modelId="{F329CA8E-D41E-447E-A20D-2424474D1B80}">
      <dgm:prSet phldrT="[Text]"/>
      <dgm:spPr/>
      <dgm:t>
        <a:bodyPr/>
        <a:lstStyle/>
        <a:p>
          <a:r>
            <a:rPr lang="en-US" b="1" dirty="0">
              <a:latin typeface="Montserrat Semi-Bold" panose="020B0604020202020204" charset="0"/>
            </a:rPr>
            <a:t>August – December:</a:t>
          </a:r>
        </a:p>
        <a:p>
          <a:r>
            <a:rPr lang="en-US" b="1" dirty="0">
              <a:latin typeface="Montserrat Semi-Bold" panose="020B0604020202020204" charset="0"/>
            </a:rPr>
            <a:t> </a:t>
          </a:r>
          <a:r>
            <a:rPr lang="en-US" dirty="0">
              <a:latin typeface="Montserrat Semi-Bold" panose="020B0604020202020204" charset="0"/>
            </a:rPr>
            <a:t>Prorate actual bill </a:t>
          </a:r>
        </a:p>
      </dgm:t>
    </dgm:pt>
    <dgm:pt modelId="{79ADD90E-AEBB-470C-8FF0-5ED032661AE4}" type="parTrans" cxnId="{4D8AA4F4-BEBE-47AC-B131-FF139FD31D38}">
      <dgm:prSet/>
      <dgm:spPr/>
      <dgm:t>
        <a:bodyPr/>
        <a:lstStyle/>
        <a:p>
          <a:endParaRPr lang="en-US"/>
        </a:p>
      </dgm:t>
    </dgm:pt>
    <dgm:pt modelId="{349F111C-79A8-41F4-95D9-2EA202718054}" type="sibTrans" cxnId="{4D8AA4F4-BEBE-47AC-B131-FF139FD31D38}">
      <dgm:prSet/>
      <dgm:spPr/>
      <dgm:t>
        <a:bodyPr/>
        <a:lstStyle/>
        <a:p>
          <a:endParaRPr lang="en-US"/>
        </a:p>
      </dgm:t>
    </dgm:pt>
    <dgm:pt modelId="{3F9ABC8A-7B01-454D-95FE-5000A5EA5640}" type="pres">
      <dgm:prSet presAssocID="{31D0AE8E-B649-48BE-A5BE-0A1B05514708}" presName="Name0" presStyleCnt="0">
        <dgm:presLayoutVars>
          <dgm:dir/>
          <dgm:resizeHandles val="exact"/>
        </dgm:presLayoutVars>
      </dgm:prSet>
      <dgm:spPr/>
    </dgm:pt>
    <dgm:pt modelId="{438961C0-2EE3-448C-940A-D0F53A2B4488}" type="pres">
      <dgm:prSet presAssocID="{DE39F565-7197-4DF9-9F38-00B5BF6096D1}" presName="composite" presStyleCnt="0"/>
      <dgm:spPr/>
    </dgm:pt>
    <dgm:pt modelId="{16E84C73-DB42-4A44-9B74-884F800984FA}" type="pres">
      <dgm:prSet presAssocID="{DE39F565-7197-4DF9-9F38-00B5BF6096D1}" presName="bgChev" presStyleLbl="node1" presStyleIdx="0" presStyleCnt="3"/>
      <dgm:spPr/>
    </dgm:pt>
    <dgm:pt modelId="{2FB44813-FF25-4EAB-9156-B934547F5132}" type="pres">
      <dgm:prSet presAssocID="{DE39F565-7197-4DF9-9F38-00B5BF6096D1}" presName="txNode" presStyleLbl="fgAcc1" presStyleIdx="0" presStyleCnt="3">
        <dgm:presLayoutVars>
          <dgm:bulletEnabled val="1"/>
        </dgm:presLayoutVars>
      </dgm:prSet>
      <dgm:spPr/>
    </dgm:pt>
    <dgm:pt modelId="{6DD6BD64-7699-4CBB-A4A7-9EF4273BF138}" type="pres">
      <dgm:prSet presAssocID="{A551F208-8012-4824-8C05-7B83A28EC06F}" presName="compositeSpace" presStyleCnt="0"/>
      <dgm:spPr/>
    </dgm:pt>
    <dgm:pt modelId="{4974F12B-544D-45AD-9F0E-E98A43B8AAE8}" type="pres">
      <dgm:prSet presAssocID="{E8364F0F-B6DE-4E02-8CC0-693E37714FF2}" presName="composite" presStyleCnt="0"/>
      <dgm:spPr/>
    </dgm:pt>
    <dgm:pt modelId="{52BE6389-FFEE-4430-821D-ACCFC22D85E3}" type="pres">
      <dgm:prSet presAssocID="{E8364F0F-B6DE-4E02-8CC0-693E37714FF2}" presName="bgChev" presStyleLbl="node1" presStyleIdx="1" presStyleCnt="3"/>
      <dgm:spPr/>
    </dgm:pt>
    <dgm:pt modelId="{972709EA-83A9-4112-90F5-BBE9D355B494}" type="pres">
      <dgm:prSet presAssocID="{E8364F0F-B6DE-4E02-8CC0-693E37714FF2}" presName="txNode" presStyleLbl="fgAcc1" presStyleIdx="1" presStyleCnt="3">
        <dgm:presLayoutVars>
          <dgm:bulletEnabled val="1"/>
        </dgm:presLayoutVars>
      </dgm:prSet>
      <dgm:spPr/>
    </dgm:pt>
    <dgm:pt modelId="{268BB169-A4AA-471D-9D04-F5C140241326}" type="pres">
      <dgm:prSet presAssocID="{34BA6002-7868-44BA-B6C5-29A7309C4145}" presName="compositeSpace" presStyleCnt="0"/>
      <dgm:spPr/>
    </dgm:pt>
    <dgm:pt modelId="{3D92C493-11F7-40B7-A235-160DF996A23E}" type="pres">
      <dgm:prSet presAssocID="{F329CA8E-D41E-447E-A20D-2424474D1B80}" presName="composite" presStyleCnt="0"/>
      <dgm:spPr/>
    </dgm:pt>
    <dgm:pt modelId="{BC0F8EEA-1D16-4778-B83A-525FED45A156}" type="pres">
      <dgm:prSet presAssocID="{F329CA8E-D41E-447E-A20D-2424474D1B80}" presName="bgChev" presStyleLbl="node1" presStyleIdx="2" presStyleCnt="3"/>
      <dgm:spPr/>
    </dgm:pt>
    <dgm:pt modelId="{DB981CE3-FFA4-4C7C-8D75-29297A6ADE46}" type="pres">
      <dgm:prSet presAssocID="{F329CA8E-D41E-447E-A20D-2424474D1B80}" presName="txNode" presStyleLbl="fgAcc1" presStyleIdx="2" presStyleCnt="3">
        <dgm:presLayoutVars>
          <dgm:bulletEnabled val="1"/>
        </dgm:presLayoutVars>
      </dgm:prSet>
      <dgm:spPr/>
    </dgm:pt>
  </dgm:ptLst>
  <dgm:cxnLst>
    <dgm:cxn modelId="{FA84272E-CBCF-40C6-9231-BE7C22062247}" srcId="{31D0AE8E-B649-48BE-A5BE-0A1B05514708}" destId="{E8364F0F-B6DE-4E02-8CC0-693E37714FF2}" srcOrd="1" destOrd="0" parTransId="{6AC619C5-502D-45E2-B05E-C683509D8607}" sibTransId="{34BA6002-7868-44BA-B6C5-29A7309C4145}"/>
    <dgm:cxn modelId="{1C81B84A-1E91-442C-9CD9-4B39886E002E}" type="presOf" srcId="{DE39F565-7197-4DF9-9F38-00B5BF6096D1}" destId="{2FB44813-FF25-4EAB-9156-B934547F5132}" srcOrd="0" destOrd="0" presId="urn:microsoft.com/office/officeart/2005/8/layout/chevronAccent+Icon"/>
    <dgm:cxn modelId="{2CF69B72-7C5E-4EFF-9DCD-6ACE254B8382}" srcId="{31D0AE8E-B649-48BE-A5BE-0A1B05514708}" destId="{DE39F565-7197-4DF9-9F38-00B5BF6096D1}" srcOrd="0" destOrd="0" parTransId="{84A2C881-F265-4414-A4DD-749349DEEF00}" sibTransId="{A551F208-8012-4824-8C05-7B83A28EC06F}"/>
    <dgm:cxn modelId="{3B2CBED9-5129-4F70-8661-470BB268DD55}" type="presOf" srcId="{F329CA8E-D41E-447E-A20D-2424474D1B80}" destId="{DB981CE3-FFA4-4C7C-8D75-29297A6ADE46}" srcOrd="0" destOrd="0" presId="urn:microsoft.com/office/officeart/2005/8/layout/chevronAccent+Icon"/>
    <dgm:cxn modelId="{9D9A43DD-8133-4B9A-A365-3D10DA532AD4}" type="presOf" srcId="{E8364F0F-B6DE-4E02-8CC0-693E37714FF2}" destId="{972709EA-83A9-4112-90F5-BBE9D355B494}" srcOrd="0" destOrd="0" presId="urn:microsoft.com/office/officeart/2005/8/layout/chevronAccent+Icon"/>
    <dgm:cxn modelId="{4D8AA4F4-BEBE-47AC-B131-FF139FD31D38}" srcId="{31D0AE8E-B649-48BE-A5BE-0A1B05514708}" destId="{F329CA8E-D41E-447E-A20D-2424474D1B80}" srcOrd="2" destOrd="0" parTransId="{79ADD90E-AEBB-470C-8FF0-5ED032661AE4}" sibTransId="{349F111C-79A8-41F4-95D9-2EA202718054}"/>
    <dgm:cxn modelId="{A8BB15F8-EF78-4EE8-A699-F8B3F657C244}" type="presOf" srcId="{31D0AE8E-B649-48BE-A5BE-0A1B05514708}" destId="{3F9ABC8A-7B01-454D-95FE-5000A5EA5640}" srcOrd="0" destOrd="0" presId="urn:microsoft.com/office/officeart/2005/8/layout/chevronAccent+Icon"/>
    <dgm:cxn modelId="{3130DF84-AACC-4BF6-83AD-3D78FB925BA7}" type="presParOf" srcId="{3F9ABC8A-7B01-454D-95FE-5000A5EA5640}" destId="{438961C0-2EE3-448C-940A-D0F53A2B4488}" srcOrd="0" destOrd="0" presId="urn:microsoft.com/office/officeart/2005/8/layout/chevronAccent+Icon"/>
    <dgm:cxn modelId="{40B4DEEF-9ACF-4B4F-A96C-0D5834BAFE35}" type="presParOf" srcId="{438961C0-2EE3-448C-940A-D0F53A2B4488}" destId="{16E84C73-DB42-4A44-9B74-884F800984FA}" srcOrd="0" destOrd="0" presId="urn:microsoft.com/office/officeart/2005/8/layout/chevronAccent+Icon"/>
    <dgm:cxn modelId="{DAB3593F-2701-4E1E-AD2F-1C9DDE473837}" type="presParOf" srcId="{438961C0-2EE3-448C-940A-D0F53A2B4488}" destId="{2FB44813-FF25-4EAB-9156-B934547F5132}" srcOrd="1" destOrd="0" presId="urn:microsoft.com/office/officeart/2005/8/layout/chevronAccent+Icon"/>
    <dgm:cxn modelId="{83CC8B41-A2FD-4278-9D31-A9CB601CE9B3}" type="presParOf" srcId="{3F9ABC8A-7B01-454D-95FE-5000A5EA5640}" destId="{6DD6BD64-7699-4CBB-A4A7-9EF4273BF138}" srcOrd="1" destOrd="0" presId="urn:microsoft.com/office/officeart/2005/8/layout/chevronAccent+Icon"/>
    <dgm:cxn modelId="{DDE45394-C8DD-4ABD-958A-4C19B2122496}" type="presParOf" srcId="{3F9ABC8A-7B01-454D-95FE-5000A5EA5640}" destId="{4974F12B-544D-45AD-9F0E-E98A43B8AAE8}" srcOrd="2" destOrd="0" presId="urn:microsoft.com/office/officeart/2005/8/layout/chevronAccent+Icon"/>
    <dgm:cxn modelId="{E7E7A0B7-BBB9-4813-A98D-6F9CA30D9E7F}" type="presParOf" srcId="{4974F12B-544D-45AD-9F0E-E98A43B8AAE8}" destId="{52BE6389-FFEE-4430-821D-ACCFC22D85E3}" srcOrd="0" destOrd="0" presId="urn:microsoft.com/office/officeart/2005/8/layout/chevronAccent+Icon"/>
    <dgm:cxn modelId="{8EAFAFAA-A016-4036-A664-951B6542DB74}" type="presParOf" srcId="{4974F12B-544D-45AD-9F0E-E98A43B8AAE8}" destId="{972709EA-83A9-4112-90F5-BBE9D355B494}" srcOrd="1" destOrd="0" presId="urn:microsoft.com/office/officeart/2005/8/layout/chevronAccent+Icon"/>
    <dgm:cxn modelId="{412FE5F7-7487-4BF4-9150-25F728A42324}" type="presParOf" srcId="{3F9ABC8A-7B01-454D-95FE-5000A5EA5640}" destId="{268BB169-A4AA-471D-9D04-F5C140241326}" srcOrd="3" destOrd="0" presId="urn:microsoft.com/office/officeart/2005/8/layout/chevronAccent+Icon"/>
    <dgm:cxn modelId="{DEE5659E-0AD6-4994-9EC9-73597BAF3120}" type="presParOf" srcId="{3F9ABC8A-7B01-454D-95FE-5000A5EA5640}" destId="{3D92C493-11F7-40B7-A235-160DF996A23E}" srcOrd="4" destOrd="0" presId="urn:microsoft.com/office/officeart/2005/8/layout/chevronAccent+Icon"/>
    <dgm:cxn modelId="{68107955-31F8-4C6A-9E04-D76B70FEDA01}" type="presParOf" srcId="{3D92C493-11F7-40B7-A235-160DF996A23E}" destId="{BC0F8EEA-1D16-4778-B83A-525FED45A156}" srcOrd="0" destOrd="0" presId="urn:microsoft.com/office/officeart/2005/8/layout/chevronAccent+Icon"/>
    <dgm:cxn modelId="{A7EE99D8-5BFD-4698-8B96-FAAEEB2581FF}" type="presParOf" srcId="{3D92C493-11F7-40B7-A235-160DF996A23E}" destId="{DB981CE3-FFA4-4C7C-8D75-29297A6ADE46}"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4A5869-3964-4E4E-B417-2D9D872477C4}" type="doc">
      <dgm:prSet loTypeId="urn:microsoft.com/office/officeart/2005/8/layout/pyramid1" loCatId="pyramid" qsTypeId="urn:microsoft.com/office/officeart/2005/8/quickstyle/simple1" qsCatId="simple" csTypeId="urn:microsoft.com/office/officeart/2005/8/colors/colorful4" csCatId="colorful" phldr="1"/>
      <dgm:spPr/>
    </dgm:pt>
    <dgm:pt modelId="{64760480-5FBE-4403-861B-0FF41BCD1957}">
      <dgm:prSet phldrT="[Text]" custT="1"/>
      <dgm:spPr/>
      <dgm:t>
        <a:bodyPr/>
        <a:lstStyle/>
        <a:p>
          <a:pPr algn="ctr"/>
          <a:r>
            <a:rPr lang="en-US" sz="1800" dirty="0"/>
            <a:t>Amendatory Clause</a:t>
          </a:r>
        </a:p>
      </dgm:t>
    </dgm:pt>
    <dgm:pt modelId="{A0D5EC07-E53F-4AF7-921A-48ABB97FA4DA}" type="parTrans" cxnId="{37AC48D2-4599-44AD-BA28-42D0A00C5363}">
      <dgm:prSet/>
      <dgm:spPr/>
      <dgm:t>
        <a:bodyPr/>
        <a:lstStyle/>
        <a:p>
          <a:endParaRPr lang="en-US"/>
        </a:p>
      </dgm:t>
    </dgm:pt>
    <dgm:pt modelId="{C4220B1B-8DC9-4188-8F68-6574BE5A9E24}" type="sibTrans" cxnId="{37AC48D2-4599-44AD-BA28-42D0A00C5363}">
      <dgm:prSet/>
      <dgm:spPr/>
      <dgm:t>
        <a:bodyPr/>
        <a:lstStyle/>
        <a:p>
          <a:endParaRPr lang="en-US"/>
        </a:p>
      </dgm:t>
    </dgm:pt>
    <dgm:pt modelId="{F6DB0E60-1F93-4D94-A47E-5C8C823D4153}">
      <dgm:prSet phldrT="[Text]"/>
      <dgm:spPr/>
      <dgm:t>
        <a:bodyPr/>
        <a:lstStyle/>
        <a:p>
          <a:r>
            <a:rPr lang="en-US" dirty="0"/>
            <a:t>Amendments </a:t>
          </a:r>
        </a:p>
      </dgm:t>
    </dgm:pt>
    <dgm:pt modelId="{370DB391-C562-455A-91CA-688C3810F246}" type="parTrans" cxnId="{05602E80-4448-47C8-AFA9-3BC27EDAD2EC}">
      <dgm:prSet/>
      <dgm:spPr/>
      <dgm:t>
        <a:bodyPr/>
        <a:lstStyle/>
        <a:p>
          <a:endParaRPr lang="en-US"/>
        </a:p>
      </dgm:t>
    </dgm:pt>
    <dgm:pt modelId="{2E85C230-6023-4FB0-A2C1-214A5376CD4B}" type="sibTrans" cxnId="{05602E80-4448-47C8-AFA9-3BC27EDAD2EC}">
      <dgm:prSet/>
      <dgm:spPr/>
      <dgm:t>
        <a:bodyPr/>
        <a:lstStyle/>
        <a:p>
          <a:endParaRPr lang="en-US"/>
        </a:p>
      </dgm:t>
    </dgm:pt>
    <dgm:pt modelId="{CD6BEBB3-2D8A-4D62-A065-36C74850D9C7}">
      <dgm:prSet phldrT="[Text]"/>
      <dgm:spPr/>
      <dgm:t>
        <a:bodyPr/>
        <a:lstStyle/>
        <a:p>
          <a:r>
            <a:rPr lang="en-US" dirty="0"/>
            <a:t>Boilerplate Language </a:t>
          </a:r>
        </a:p>
      </dgm:t>
    </dgm:pt>
    <dgm:pt modelId="{B06A4BDC-57CE-4E21-9FAA-38E21063ACF6}" type="parTrans" cxnId="{8A03D26D-0D41-4B3B-B984-61386BE61C5F}">
      <dgm:prSet/>
      <dgm:spPr/>
      <dgm:t>
        <a:bodyPr/>
        <a:lstStyle/>
        <a:p>
          <a:endParaRPr lang="en-US"/>
        </a:p>
      </dgm:t>
    </dgm:pt>
    <dgm:pt modelId="{A2AF5357-AFDA-4D89-A5B1-AFB002039B8B}" type="sibTrans" cxnId="{8A03D26D-0D41-4B3B-B984-61386BE61C5F}">
      <dgm:prSet/>
      <dgm:spPr/>
      <dgm:t>
        <a:bodyPr/>
        <a:lstStyle/>
        <a:p>
          <a:endParaRPr lang="en-US"/>
        </a:p>
      </dgm:t>
    </dgm:pt>
    <dgm:pt modelId="{1EC63F0F-FCE9-475C-BDD2-EA68D8A83D6F}">
      <dgm:prSet/>
      <dgm:spPr/>
      <dgm:t>
        <a:bodyPr/>
        <a:lstStyle/>
        <a:p>
          <a:r>
            <a:rPr lang="en-US" dirty="0"/>
            <a:t>Special Stipulations</a:t>
          </a:r>
        </a:p>
      </dgm:t>
    </dgm:pt>
    <dgm:pt modelId="{5BE2864A-A665-4FD4-BE11-4327B46FE297}" type="parTrans" cxnId="{02CB1426-C5FF-4FE1-BB0D-E8102DC42622}">
      <dgm:prSet/>
      <dgm:spPr/>
      <dgm:t>
        <a:bodyPr/>
        <a:lstStyle/>
        <a:p>
          <a:endParaRPr lang="en-US"/>
        </a:p>
      </dgm:t>
    </dgm:pt>
    <dgm:pt modelId="{C17BE421-643B-4E6F-96F3-D9722C8BB2AC}" type="sibTrans" cxnId="{02CB1426-C5FF-4FE1-BB0D-E8102DC42622}">
      <dgm:prSet/>
      <dgm:spPr/>
      <dgm:t>
        <a:bodyPr/>
        <a:lstStyle/>
        <a:p>
          <a:endParaRPr lang="en-US"/>
        </a:p>
      </dgm:t>
    </dgm:pt>
    <dgm:pt modelId="{496FB487-32E0-4FA1-BBF6-126D0205561A}">
      <dgm:prSet/>
      <dgm:spPr/>
      <dgm:t>
        <a:bodyPr/>
        <a:lstStyle/>
        <a:p>
          <a:r>
            <a:rPr lang="en-US" dirty="0"/>
            <a:t>Handwritten and Initialed Changes</a:t>
          </a:r>
        </a:p>
      </dgm:t>
    </dgm:pt>
    <dgm:pt modelId="{F878E1AA-7D83-474F-B29E-8449318A1111}" type="parTrans" cxnId="{50C21A4F-1601-48CA-9F10-6FA47E72CB7C}">
      <dgm:prSet/>
      <dgm:spPr/>
      <dgm:t>
        <a:bodyPr/>
        <a:lstStyle/>
        <a:p>
          <a:endParaRPr lang="en-US"/>
        </a:p>
      </dgm:t>
    </dgm:pt>
    <dgm:pt modelId="{1DB2D9E0-722C-444C-AF12-6C23397A0EF2}" type="sibTrans" cxnId="{50C21A4F-1601-48CA-9F10-6FA47E72CB7C}">
      <dgm:prSet/>
      <dgm:spPr/>
      <dgm:t>
        <a:bodyPr/>
        <a:lstStyle/>
        <a:p>
          <a:endParaRPr lang="en-US"/>
        </a:p>
      </dgm:t>
    </dgm:pt>
    <dgm:pt modelId="{91628AC7-F86B-4257-A04A-9C5C0BB97EBE}">
      <dgm:prSet/>
      <dgm:spPr/>
      <dgm:t>
        <a:bodyPr/>
        <a:lstStyle/>
        <a:p>
          <a:r>
            <a:rPr lang="en-US" dirty="0"/>
            <a:t>Exhibits and Addenda</a:t>
          </a:r>
        </a:p>
      </dgm:t>
    </dgm:pt>
    <dgm:pt modelId="{9C4300A5-8332-4333-B7C0-AE4A9243EB9C}" type="parTrans" cxnId="{C93220BA-6F5D-4A67-8A07-5F4E49AB0733}">
      <dgm:prSet/>
      <dgm:spPr/>
      <dgm:t>
        <a:bodyPr/>
        <a:lstStyle/>
        <a:p>
          <a:endParaRPr lang="en-US"/>
        </a:p>
      </dgm:t>
    </dgm:pt>
    <dgm:pt modelId="{197BADAE-6560-4D6D-9DA0-122D4BB9F043}" type="sibTrans" cxnId="{C93220BA-6F5D-4A67-8A07-5F4E49AB0733}">
      <dgm:prSet/>
      <dgm:spPr/>
      <dgm:t>
        <a:bodyPr/>
        <a:lstStyle/>
        <a:p>
          <a:endParaRPr lang="en-US"/>
        </a:p>
      </dgm:t>
    </dgm:pt>
    <dgm:pt modelId="{B90F39DB-BE26-4D5B-99C8-AB733B0262F4}" type="pres">
      <dgm:prSet presAssocID="{0C4A5869-3964-4E4E-B417-2D9D872477C4}" presName="Name0" presStyleCnt="0">
        <dgm:presLayoutVars>
          <dgm:dir/>
          <dgm:animLvl val="lvl"/>
          <dgm:resizeHandles val="exact"/>
        </dgm:presLayoutVars>
      </dgm:prSet>
      <dgm:spPr/>
    </dgm:pt>
    <dgm:pt modelId="{E0C29B1F-E5FF-4FF7-9B0F-2362DCCBDB34}" type="pres">
      <dgm:prSet presAssocID="{64760480-5FBE-4403-861B-0FF41BCD1957}" presName="Name8" presStyleCnt="0"/>
      <dgm:spPr/>
    </dgm:pt>
    <dgm:pt modelId="{2C6A4DE2-1C6D-4D0E-9D26-2D339A06B105}" type="pres">
      <dgm:prSet presAssocID="{64760480-5FBE-4403-861B-0FF41BCD1957}" presName="level" presStyleLbl="node1" presStyleIdx="0" presStyleCnt="6">
        <dgm:presLayoutVars>
          <dgm:chMax val="1"/>
          <dgm:bulletEnabled val="1"/>
        </dgm:presLayoutVars>
      </dgm:prSet>
      <dgm:spPr/>
    </dgm:pt>
    <dgm:pt modelId="{4736D5B8-5BDB-4DC4-BE89-957B453B6A49}" type="pres">
      <dgm:prSet presAssocID="{64760480-5FBE-4403-861B-0FF41BCD1957}" presName="levelTx" presStyleLbl="revTx" presStyleIdx="0" presStyleCnt="0">
        <dgm:presLayoutVars>
          <dgm:chMax val="1"/>
          <dgm:bulletEnabled val="1"/>
        </dgm:presLayoutVars>
      </dgm:prSet>
      <dgm:spPr/>
    </dgm:pt>
    <dgm:pt modelId="{3D90A5E1-A058-401D-BBF7-0BBD9D28CDAB}" type="pres">
      <dgm:prSet presAssocID="{F6DB0E60-1F93-4D94-A47E-5C8C823D4153}" presName="Name8" presStyleCnt="0"/>
      <dgm:spPr/>
    </dgm:pt>
    <dgm:pt modelId="{54F0A94F-DDC0-41BC-85E4-CD4E65619A78}" type="pres">
      <dgm:prSet presAssocID="{F6DB0E60-1F93-4D94-A47E-5C8C823D4153}" presName="level" presStyleLbl="node1" presStyleIdx="1" presStyleCnt="6">
        <dgm:presLayoutVars>
          <dgm:chMax val="1"/>
          <dgm:bulletEnabled val="1"/>
        </dgm:presLayoutVars>
      </dgm:prSet>
      <dgm:spPr/>
    </dgm:pt>
    <dgm:pt modelId="{7B75D588-442C-4EBF-A843-F7E732EBD4B7}" type="pres">
      <dgm:prSet presAssocID="{F6DB0E60-1F93-4D94-A47E-5C8C823D4153}" presName="levelTx" presStyleLbl="revTx" presStyleIdx="0" presStyleCnt="0">
        <dgm:presLayoutVars>
          <dgm:chMax val="1"/>
          <dgm:bulletEnabled val="1"/>
        </dgm:presLayoutVars>
      </dgm:prSet>
      <dgm:spPr/>
    </dgm:pt>
    <dgm:pt modelId="{45DC6940-62E6-4E0B-BFAD-0A8AD7662C0B}" type="pres">
      <dgm:prSet presAssocID="{1EC63F0F-FCE9-475C-BDD2-EA68D8A83D6F}" presName="Name8" presStyleCnt="0"/>
      <dgm:spPr/>
    </dgm:pt>
    <dgm:pt modelId="{562F3B7D-A956-44AA-89C0-F2896482809D}" type="pres">
      <dgm:prSet presAssocID="{1EC63F0F-FCE9-475C-BDD2-EA68D8A83D6F}" presName="level" presStyleLbl="node1" presStyleIdx="2" presStyleCnt="6">
        <dgm:presLayoutVars>
          <dgm:chMax val="1"/>
          <dgm:bulletEnabled val="1"/>
        </dgm:presLayoutVars>
      </dgm:prSet>
      <dgm:spPr/>
    </dgm:pt>
    <dgm:pt modelId="{DED248E5-595F-434C-88FD-C51216E0F102}" type="pres">
      <dgm:prSet presAssocID="{1EC63F0F-FCE9-475C-BDD2-EA68D8A83D6F}" presName="levelTx" presStyleLbl="revTx" presStyleIdx="0" presStyleCnt="0">
        <dgm:presLayoutVars>
          <dgm:chMax val="1"/>
          <dgm:bulletEnabled val="1"/>
        </dgm:presLayoutVars>
      </dgm:prSet>
      <dgm:spPr/>
    </dgm:pt>
    <dgm:pt modelId="{086D2FBC-A965-41F8-BA08-D67D03E12038}" type="pres">
      <dgm:prSet presAssocID="{91628AC7-F86B-4257-A04A-9C5C0BB97EBE}" presName="Name8" presStyleCnt="0"/>
      <dgm:spPr/>
    </dgm:pt>
    <dgm:pt modelId="{41344F8C-0AF0-4515-BB27-2D058D2D0B68}" type="pres">
      <dgm:prSet presAssocID="{91628AC7-F86B-4257-A04A-9C5C0BB97EBE}" presName="level" presStyleLbl="node1" presStyleIdx="3" presStyleCnt="6">
        <dgm:presLayoutVars>
          <dgm:chMax val="1"/>
          <dgm:bulletEnabled val="1"/>
        </dgm:presLayoutVars>
      </dgm:prSet>
      <dgm:spPr/>
    </dgm:pt>
    <dgm:pt modelId="{FD86A792-8FD8-4A44-923F-ED06EDEDDA09}" type="pres">
      <dgm:prSet presAssocID="{91628AC7-F86B-4257-A04A-9C5C0BB97EBE}" presName="levelTx" presStyleLbl="revTx" presStyleIdx="0" presStyleCnt="0">
        <dgm:presLayoutVars>
          <dgm:chMax val="1"/>
          <dgm:bulletEnabled val="1"/>
        </dgm:presLayoutVars>
      </dgm:prSet>
      <dgm:spPr/>
    </dgm:pt>
    <dgm:pt modelId="{AF6522A8-0AC2-45A2-BE4E-215CECB62BAE}" type="pres">
      <dgm:prSet presAssocID="{496FB487-32E0-4FA1-BBF6-126D0205561A}" presName="Name8" presStyleCnt="0"/>
      <dgm:spPr/>
    </dgm:pt>
    <dgm:pt modelId="{6753D98D-23CF-4E99-A93B-028AFCBD1EE6}" type="pres">
      <dgm:prSet presAssocID="{496FB487-32E0-4FA1-BBF6-126D0205561A}" presName="level" presStyleLbl="node1" presStyleIdx="4" presStyleCnt="6">
        <dgm:presLayoutVars>
          <dgm:chMax val="1"/>
          <dgm:bulletEnabled val="1"/>
        </dgm:presLayoutVars>
      </dgm:prSet>
      <dgm:spPr/>
    </dgm:pt>
    <dgm:pt modelId="{725D4300-F6B0-49A2-8975-CBA5D5FD015E}" type="pres">
      <dgm:prSet presAssocID="{496FB487-32E0-4FA1-BBF6-126D0205561A}" presName="levelTx" presStyleLbl="revTx" presStyleIdx="0" presStyleCnt="0">
        <dgm:presLayoutVars>
          <dgm:chMax val="1"/>
          <dgm:bulletEnabled val="1"/>
        </dgm:presLayoutVars>
      </dgm:prSet>
      <dgm:spPr/>
    </dgm:pt>
    <dgm:pt modelId="{1583927E-A696-4EF5-869F-C05F9055C88E}" type="pres">
      <dgm:prSet presAssocID="{CD6BEBB3-2D8A-4D62-A065-36C74850D9C7}" presName="Name8" presStyleCnt="0"/>
      <dgm:spPr/>
    </dgm:pt>
    <dgm:pt modelId="{3E6BCFC7-9DF0-4CE7-A821-E89AC58DE068}" type="pres">
      <dgm:prSet presAssocID="{CD6BEBB3-2D8A-4D62-A065-36C74850D9C7}" presName="level" presStyleLbl="node1" presStyleIdx="5" presStyleCnt="6">
        <dgm:presLayoutVars>
          <dgm:chMax val="1"/>
          <dgm:bulletEnabled val="1"/>
        </dgm:presLayoutVars>
      </dgm:prSet>
      <dgm:spPr/>
    </dgm:pt>
    <dgm:pt modelId="{DF6AB013-A680-4729-AE3B-E7EF6C77C77A}" type="pres">
      <dgm:prSet presAssocID="{CD6BEBB3-2D8A-4D62-A065-36C74850D9C7}" presName="levelTx" presStyleLbl="revTx" presStyleIdx="0" presStyleCnt="0">
        <dgm:presLayoutVars>
          <dgm:chMax val="1"/>
          <dgm:bulletEnabled val="1"/>
        </dgm:presLayoutVars>
      </dgm:prSet>
      <dgm:spPr/>
    </dgm:pt>
  </dgm:ptLst>
  <dgm:cxnLst>
    <dgm:cxn modelId="{A28FC70B-2968-4CB6-A56C-C2B1E04F2678}" type="presOf" srcId="{0C4A5869-3964-4E4E-B417-2D9D872477C4}" destId="{B90F39DB-BE26-4D5B-99C8-AB733B0262F4}" srcOrd="0" destOrd="0" presId="urn:microsoft.com/office/officeart/2005/8/layout/pyramid1"/>
    <dgm:cxn modelId="{F616B31D-85AC-44CA-ADD6-E65D4F88029A}" type="presOf" srcId="{91628AC7-F86B-4257-A04A-9C5C0BB97EBE}" destId="{FD86A792-8FD8-4A44-923F-ED06EDEDDA09}" srcOrd="1" destOrd="0" presId="urn:microsoft.com/office/officeart/2005/8/layout/pyramid1"/>
    <dgm:cxn modelId="{02CB1426-C5FF-4FE1-BB0D-E8102DC42622}" srcId="{0C4A5869-3964-4E4E-B417-2D9D872477C4}" destId="{1EC63F0F-FCE9-475C-BDD2-EA68D8A83D6F}" srcOrd="2" destOrd="0" parTransId="{5BE2864A-A665-4FD4-BE11-4327B46FE297}" sibTransId="{C17BE421-643B-4E6F-96F3-D9722C8BB2AC}"/>
    <dgm:cxn modelId="{D07CEF3F-6172-4911-AB6B-5405B03405CA}" type="presOf" srcId="{F6DB0E60-1F93-4D94-A47E-5C8C823D4153}" destId="{7B75D588-442C-4EBF-A843-F7E732EBD4B7}" srcOrd="1" destOrd="0" presId="urn:microsoft.com/office/officeart/2005/8/layout/pyramid1"/>
    <dgm:cxn modelId="{9498B943-B55B-4A84-B9CF-8D189D23DC58}" type="presOf" srcId="{496FB487-32E0-4FA1-BBF6-126D0205561A}" destId="{6753D98D-23CF-4E99-A93B-028AFCBD1EE6}" srcOrd="0" destOrd="0" presId="urn:microsoft.com/office/officeart/2005/8/layout/pyramid1"/>
    <dgm:cxn modelId="{199FBB65-C640-4C11-BD30-B73A9FF17D5F}" type="presOf" srcId="{91628AC7-F86B-4257-A04A-9C5C0BB97EBE}" destId="{41344F8C-0AF0-4515-BB27-2D058D2D0B68}" srcOrd="0" destOrd="0" presId="urn:microsoft.com/office/officeart/2005/8/layout/pyramid1"/>
    <dgm:cxn modelId="{8A03D26D-0D41-4B3B-B984-61386BE61C5F}" srcId="{0C4A5869-3964-4E4E-B417-2D9D872477C4}" destId="{CD6BEBB3-2D8A-4D62-A065-36C74850D9C7}" srcOrd="5" destOrd="0" parTransId="{B06A4BDC-57CE-4E21-9FAA-38E21063ACF6}" sibTransId="{A2AF5357-AFDA-4D89-A5B1-AFB002039B8B}"/>
    <dgm:cxn modelId="{50C21A4F-1601-48CA-9F10-6FA47E72CB7C}" srcId="{0C4A5869-3964-4E4E-B417-2D9D872477C4}" destId="{496FB487-32E0-4FA1-BBF6-126D0205561A}" srcOrd="4" destOrd="0" parTransId="{F878E1AA-7D83-474F-B29E-8449318A1111}" sibTransId="{1DB2D9E0-722C-444C-AF12-6C23397A0EF2}"/>
    <dgm:cxn modelId="{8215EE54-84AB-4D6F-89E0-33CE222BFDB6}" type="presOf" srcId="{F6DB0E60-1F93-4D94-A47E-5C8C823D4153}" destId="{54F0A94F-DDC0-41BC-85E4-CD4E65619A78}" srcOrd="0" destOrd="0" presId="urn:microsoft.com/office/officeart/2005/8/layout/pyramid1"/>
    <dgm:cxn modelId="{05602E80-4448-47C8-AFA9-3BC27EDAD2EC}" srcId="{0C4A5869-3964-4E4E-B417-2D9D872477C4}" destId="{F6DB0E60-1F93-4D94-A47E-5C8C823D4153}" srcOrd="1" destOrd="0" parTransId="{370DB391-C562-455A-91CA-688C3810F246}" sibTransId="{2E85C230-6023-4FB0-A2C1-214A5376CD4B}"/>
    <dgm:cxn modelId="{CE44C18E-38D2-4642-BCEB-8E57E5D20347}" type="presOf" srcId="{496FB487-32E0-4FA1-BBF6-126D0205561A}" destId="{725D4300-F6B0-49A2-8975-CBA5D5FD015E}" srcOrd="1" destOrd="0" presId="urn:microsoft.com/office/officeart/2005/8/layout/pyramid1"/>
    <dgm:cxn modelId="{7E13BC9A-6DCE-4792-9CF7-28D48602A108}" type="presOf" srcId="{CD6BEBB3-2D8A-4D62-A065-36C74850D9C7}" destId="{3E6BCFC7-9DF0-4CE7-A821-E89AC58DE068}" srcOrd="0" destOrd="0" presId="urn:microsoft.com/office/officeart/2005/8/layout/pyramid1"/>
    <dgm:cxn modelId="{ABDFE4A5-5FCC-42D1-B4A6-EDC6D51A91C1}" type="presOf" srcId="{CD6BEBB3-2D8A-4D62-A065-36C74850D9C7}" destId="{DF6AB013-A680-4729-AE3B-E7EF6C77C77A}" srcOrd="1" destOrd="0" presId="urn:microsoft.com/office/officeart/2005/8/layout/pyramid1"/>
    <dgm:cxn modelId="{AAF6B6B5-2E2C-4141-984A-778D381C3694}" type="presOf" srcId="{64760480-5FBE-4403-861B-0FF41BCD1957}" destId="{2C6A4DE2-1C6D-4D0E-9D26-2D339A06B105}" srcOrd="0" destOrd="0" presId="urn:microsoft.com/office/officeart/2005/8/layout/pyramid1"/>
    <dgm:cxn modelId="{C93220BA-6F5D-4A67-8A07-5F4E49AB0733}" srcId="{0C4A5869-3964-4E4E-B417-2D9D872477C4}" destId="{91628AC7-F86B-4257-A04A-9C5C0BB97EBE}" srcOrd="3" destOrd="0" parTransId="{9C4300A5-8332-4333-B7C0-AE4A9243EB9C}" sibTransId="{197BADAE-6560-4D6D-9DA0-122D4BB9F043}"/>
    <dgm:cxn modelId="{CF4889C3-A980-4BA9-8451-9AECE8E1354F}" type="presOf" srcId="{1EC63F0F-FCE9-475C-BDD2-EA68D8A83D6F}" destId="{562F3B7D-A956-44AA-89C0-F2896482809D}" srcOrd="0" destOrd="0" presId="urn:microsoft.com/office/officeart/2005/8/layout/pyramid1"/>
    <dgm:cxn modelId="{FB6A01CE-101F-463D-8507-E1CE2239B2D1}" type="presOf" srcId="{1EC63F0F-FCE9-475C-BDD2-EA68D8A83D6F}" destId="{DED248E5-595F-434C-88FD-C51216E0F102}" srcOrd="1" destOrd="0" presId="urn:microsoft.com/office/officeart/2005/8/layout/pyramid1"/>
    <dgm:cxn modelId="{37AC48D2-4599-44AD-BA28-42D0A00C5363}" srcId="{0C4A5869-3964-4E4E-B417-2D9D872477C4}" destId="{64760480-5FBE-4403-861B-0FF41BCD1957}" srcOrd="0" destOrd="0" parTransId="{A0D5EC07-E53F-4AF7-921A-48ABB97FA4DA}" sibTransId="{C4220B1B-8DC9-4188-8F68-6574BE5A9E24}"/>
    <dgm:cxn modelId="{252EA2DC-C365-480D-BA9F-C39D3D9AF16E}" type="presOf" srcId="{64760480-5FBE-4403-861B-0FF41BCD1957}" destId="{4736D5B8-5BDB-4DC4-BE89-957B453B6A49}" srcOrd="1" destOrd="0" presId="urn:microsoft.com/office/officeart/2005/8/layout/pyramid1"/>
    <dgm:cxn modelId="{257FAFB6-80CC-41B4-833F-EE0B4CB37841}" type="presParOf" srcId="{B90F39DB-BE26-4D5B-99C8-AB733B0262F4}" destId="{E0C29B1F-E5FF-4FF7-9B0F-2362DCCBDB34}" srcOrd="0" destOrd="0" presId="urn:microsoft.com/office/officeart/2005/8/layout/pyramid1"/>
    <dgm:cxn modelId="{7535A5F2-9AA9-40CF-B16E-88840A0466A4}" type="presParOf" srcId="{E0C29B1F-E5FF-4FF7-9B0F-2362DCCBDB34}" destId="{2C6A4DE2-1C6D-4D0E-9D26-2D339A06B105}" srcOrd="0" destOrd="0" presId="urn:microsoft.com/office/officeart/2005/8/layout/pyramid1"/>
    <dgm:cxn modelId="{ACE59C84-2832-4FA0-9355-A6DE04663304}" type="presParOf" srcId="{E0C29B1F-E5FF-4FF7-9B0F-2362DCCBDB34}" destId="{4736D5B8-5BDB-4DC4-BE89-957B453B6A49}" srcOrd="1" destOrd="0" presId="urn:microsoft.com/office/officeart/2005/8/layout/pyramid1"/>
    <dgm:cxn modelId="{8C3E2BC0-E96F-422D-AE9E-4DC1D47DC9C1}" type="presParOf" srcId="{B90F39DB-BE26-4D5B-99C8-AB733B0262F4}" destId="{3D90A5E1-A058-401D-BBF7-0BBD9D28CDAB}" srcOrd="1" destOrd="0" presId="urn:microsoft.com/office/officeart/2005/8/layout/pyramid1"/>
    <dgm:cxn modelId="{FA600B17-5995-40D5-BFC8-CD3338071353}" type="presParOf" srcId="{3D90A5E1-A058-401D-BBF7-0BBD9D28CDAB}" destId="{54F0A94F-DDC0-41BC-85E4-CD4E65619A78}" srcOrd="0" destOrd="0" presId="urn:microsoft.com/office/officeart/2005/8/layout/pyramid1"/>
    <dgm:cxn modelId="{26AF2D62-87B7-45CF-BE00-C3C4990E4BA3}" type="presParOf" srcId="{3D90A5E1-A058-401D-BBF7-0BBD9D28CDAB}" destId="{7B75D588-442C-4EBF-A843-F7E732EBD4B7}" srcOrd="1" destOrd="0" presId="urn:microsoft.com/office/officeart/2005/8/layout/pyramid1"/>
    <dgm:cxn modelId="{C946785C-4F29-4C99-AF15-021D79698DC6}" type="presParOf" srcId="{B90F39DB-BE26-4D5B-99C8-AB733B0262F4}" destId="{45DC6940-62E6-4E0B-BFAD-0A8AD7662C0B}" srcOrd="2" destOrd="0" presId="urn:microsoft.com/office/officeart/2005/8/layout/pyramid1"/>
    <dgm:cxn modelId="{533A8A6A-9800-4338-8200-7AA4A1616D10}" type="presParOf" srcId="{45DC6940-62E6-4E0B-BFAD-0A8AD7662C0B}" destId="{562F3B7D-A956-44AA-89C0-F2896482809D}" srcOrd="0" destOrd="0" presId="urn:microsoft.com/office/officeart/2005/8/layout/pyramid1"/>
    <dgm:cxn modelId="{4A697241-00CE-4E49-9A42-772AC32C612A}" type="presParOf" srcId="{45DC6940-62E6-4E0B-BFAD-0A8AD7662C0B}" destId="{DED248E5-595F-434C-88FD-C51216E0F102}" srcOrd="1" destOrd="0" presId="urn:microsoft.com/office/officeart/2005/8/layout/pyramid1"/>
    <dgm:cxn modelId="{061F3A56-140E-4689-8E14-044A9BBE4818}" type="presParOf" srcId="{B90F39DB-BE26-4D5B-99C8-AB733B0262F4}" destId="{086D2FBC-A965-41F8-BA08-D67D03E12038}" srcOrd="3" destOrd="0" presId="urn:microsoft.com/office/officeart/2005/8/layout/pyramid1"/>
    <dgm:cxn modelId="{C1F6DEC3-9253-4DBF-A9A6-290D384BA5B0}" type="presParOf" srcId="{086D2FBC-A965-41F8-BA08-D67D03E12038}" destId="{41344F8C-0AF0-4515-BB27-2D058D2D0B68}" srcOrd="0" destOrd="0" presId="urn:microsoft.com/office/officeart/2005/8/layout/pyramid1"/>
    <dgm:cxn modelId="{15084F23-5037-4CC2-B396-7763958789C7}" type="presParOf" srcId="{086D2FBC-A965-41F8-BA08-D67D03E12038}" destId="{FD86A792-8FD8-4A44-923F-ED06EDEDDA09}" srcOrd="1" destOrd="0" presId="urn:microsoft.com/office/officeart/2005/8/layout/pyramid1"/>
    <dgm:cxn modelId="{F2141A57-9319-4B40-9748-172AA7C4C78B}" type="presParOf" srcId="{B90F39DB-BE26-4D5B-99C8-AB733B0262F4}" destId="{AF6522A8-0AC2-45A2-BE4E-215CECB62BAE}" srcOrd="4" destOrd="0" presId="urn:microsoft.com/office/officeart/2005/8/layout/pyramid1"/>
    <dgm:cxn modelId="{153E5CF4-D6F8-4E99-8C3A-0E3D598650F2}" type="presParOf" srcId="{AF6522A8-0AC2-45A2-BE4E-215CECB62BAE}" destId="{6753D98D-23CF-4E99-A93B-028AFCBD1EE6}" srcOrd="0" destOrd="0" presId="urn:microsoft.com/office/officeart/2005/8/layout/pyramid1"/>
    <dgm:cxn modelId="{BFC35B46-9FF1-46B5-B466-31914FD924D6}" type="presParOf" srcId="{AF6522A8-0AC2-45A2-BE4E-215CECB62BAE}" destId="{725D4300-F6B0-49A2-8975-CBA5D5FD015E}" srcOrd="1" destOrd="0" presId="urn:microsoft.com/office/officeart/2005/8/layout/pyramid1"/>
    <dgm:cxn modelId="{9E321835-F217-4D6C-95D1-C6994860BB1B}" type="presParOf" srcId="{B90F39DB-BE26-4D5B-99C8-AB733B0262F4}" destId="{1583927E-A696-4EF5-869F-C05F9055C88E}" srcOrd="5" destOrd="0" presId="urn:microsoft.com/office/officeart/2005/8/layout/pyramid1"/>
    <dgm:cxn modelId="{A7BE809A-7F2F-4097-A76A-84206BAAF80B}" type="presParOf" srcId="{1583927E-A696-4EF5-869F-C05F9055C88E}" destId="{3E6BCFC7-9DF0-4CE7-A821-E89AC58DE068}" srcOrd="0" destOrd="0" presId="urn:microsoft.com/office/officeart/2005/8/layout/pyramid1"/>
    <dgm:cxn modelId="{6E68113A-40FB-44D8-A34D-DDD745E72E2B}" type="presParOf" srcId="{1583927E-A696-4EF5-869F-C05F9055C88E}" destId="{DF6AB013-A680-4729-AE3B-E7EF6C77C77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84C73-DB42-4A44-9B74-884F800984FA}">
      <dsp:nvSpPr>
        <dsp:cNvPr id="0" name=""/>
        <dsp:cNvSpPr/>
      </dsp:nvSpPr>
      <dsp:spPr>
        <a:xfrm>
          <a:off x="811" y="509578"/>
          <a:ext cx="2039217" cy="787138"/>
        </a:xfrm>
        <a:prstGeom prst="chevron">
          <a:avLst>
            <a:gd name="adj" fmla="val 4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44813-FF25-4EAB-9156-B934547F5132}">
      <dsp:nvSpPr>
        <dsp:cNvPr id="0" name=""/>
        <dsp:cNvSpPr/>
      </dsp:nvSpPr>
      <dsp:spPr>
        <a:xfrm>
          <a:off x="544603" y="706362"/>
          <a:ext cx="1722006" cy="78713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ontserrat Semi-Bold" panose="020B0604020202020204" charset="0"/>
            </a:rPr>
            <a:t>Jan – May: </a:t>
          </a:r>
        </a:p>
        <a:p>
          <a:pPr marL="0" lvl="0" indent="0" algn="ctr" defTabSz="533400">
            <a:lnSpc>
              <a:spcPct val="90000"/>
            </a:lnSpc>
            <a:spcBef>
              <a:spcPct val="0"/>
            </a:spcBef>
            <a:spcAft>
              <a:spcPct val="35000"/>
            </a:spcAft>
            <a:buNone/>
          </a:pPr>
          <a:r>
            <a:rPr lang="en-US" sz="1200" kern="1200" dirty="0">
              <a:latin typeface="Montserrat Semi-Bold" panose="020B0604020202020204" charset="0"/>
            </a:rPr>
            <a:t>Estimate based on previous year</a:t>
          </a:r>
        </a:p>
      </dsp:txBody>
      <dsp:txXfrm>
        <a:off x="567657" y="729416"/>
        <a:ext cx="1675898" cy="741030"/>
      </dsp:txXfrm>
    </dsp:sp>
    <dsp:sp modelId="{52BE6389-FFEE-4430-821D-ACCFC22D85E3}">
      <dsp:nvSpPr>
        <dsp:cNvPr id="0" name=""/>
        <dsp:cNvSpPr/>
      </dsp:nvSpPr>
      <dsp:spPr>
        <a:xfrm>
          <a:off x="2330051" y="509578"/>
          <a:ext cx="2039217" cy="787138"/>
        </a:xfrm>
        <a:prstGeom prst="chevron">
          <a:avLst>
            <a:gd name="adj" fmla="val 4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709EA-83A9-4112-90F5-BBE9D355B494}">
      <dsp:nvSpPr>
        <dsp:cNvPr id="0" name=""/>
        <dsp:cNvSpPr/>
      </dsp:nvSpPr>
      <dsp:spPr>
        <a:xfrm>
          <a:off x="2873843" y="706362"/>
          <a:ext cx="1722006" cy="78713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ontserrat Semi-Bold" panose="020B0604020202020204" charset="0"/>
            </a:rPr>
            <a:t>May – August: </a:t>
          </a:r>
        </a:p>
        <a:p>
          <a:pPr marL="0" lvl="0" indent="0" algn="ctr" defTabSz="533400">
            <a:lnSpc>
              <a:spcPct val="90000"/>
            </a:lnSpc>
            <a:spcBef>
              <a:spcPct val="0"/>
            </a:spcBef>
            <a:spcAft>
              <a:spcPct val="35000"/>
            </a:spcAft>
            <a:buNone/>
          </a:pPr>
          <a:r>
            <a:rPr lang="en-US" sz="1200" kern="1200" dirty="0">
              <a:latin typeface="Montserrat Semi-Bold" panose="020B0604020202020204" charset="0"/>
            </a:rPr>
            <a:t>Estimate based on Tax Assessment</a:t>
          </a:r>
        </a:p>
      </dsp:txBody>
      <dsp:txXfrm>
        <a:off x="2896897" y="729416"/>
        <a:ext cx="1675898" cy="741030"/>
      </dsp:txXfrm>
    </dsp:sp>
    <dsp:sp modelId="{BC0F8EEA-1D16-4778-B83A-525FED45A156}">
      <dsp:nvSpPr>
        <dsp:cNvPr id="0" name=""/>
        <dsp:cNvSpPr/>
      </dsp:nvSpPr>
      <dsp:spPr>
        <a:xfrm>
          <a:off x="4659291" y="509578"/>
          <a:ext cx="2039217" cy="787138"/>
        </a:xfrm>
        <a:prstGeom prst="chevron">
          <a:avLst>
            <a:gd name="adj" fmla="val 4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981CE3-FFA4-4C7C-8D75-29297A6ADE46}">
      <dsp:nvSpPr>
        <dsp:cNvPr id="0" name=""/>
        <dsp:cNvSpPr/>
      </dsp:nvSpPr>
      <dsp:spPr>
        <a:xfrm>
          <a:off x="5203083" y="706362"/>
          <a:ext cx="1722006" cy="78713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ontserrat Semi-Bold" panose="020B0604020202020204" charset="0"/>
            </a:rPr>
            <a:t>August – December:</a:t>
          </a:r>
        </a:p>
        <a:p>
          <a:pPr marL="0" lvl="0" indent="0" algn="ctr" defTabSz="533400">
            <a:lnSpc>
              <a:spcPct val="90000"/>
            </a:lnSpc>
            <a:spcBef>
              <a:spcPct val="0"/>
            </a:spcBef>
            <a:spcAft>
              <a:spcPct val="35000"/>
            </a:spcAft>
            <a:buNone/>
          </a:pPr>
          <a:r>
            <a:rPr lang="en-US" sz="1200" b="1" kern="1200" dirty="0">
              <a:latin typeface="Montserrat Semi-Bold" panose="020B0604020202020204" charset="0"/>
            </a:rPr>
            <a:t> </a:t>
          </a:r>
          <a:r>
            <a:rPr lang="en-US" sz="1200" kern="1200" dirty="0">
              <a:latin typeface="Montserrat Semi-Bold" panose="020B0604020202020204" charset="0"/>
            </a:rPr>
            <a:t>Prorate actual bill </a:t>
          </a:r>
        </a:p>
      </dsp:txBody>
      <dsp:txXfrm>
        <a:off x="5226137" y="729416"/>
        <a:ext cx="1675898" cy="741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A4DE2-1C6D-4D0E-9D26-2D339A06B105}">
      <dsp:nvSpPr>
        <dsp:cNvPr id="0" name=""/>
        <dsp:cNvSpPr/>
      </dsp:nvSpPr>
      <dsp:spPr>
        <a:xfrm>
          <a:off x="3528013" y="0"/>
          <a:ext cx="1411205" cy="603681"/>
        </a:xfrm>
        <a:prstGeom prst="trapezoid">
          <a:avLst>
            <a:gd name="adj" fmla="val 116883"/>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Amendatory Clause</a:t>
          </a:r>
        </a:p>
      </dsp:txBody>
      <dsp:txXfrm>
        <a:off x="3528013" y="0"/>
        <a:ext cx="1411205" cy="603681"/>
      </dsp:txXfrm>
    </dsp:sp>
    <dsp:sp modelId="{54F0A94F-DDC0-41BC-85E4-CD4E65619A78}">
      <dsp:nvSpPr>
        <dsp:cNvPr id="0" name=""/>
        <dsp:cNvSpPr/>
      </dsp:nvSpPr>
      <dsp:spPr>
        <a:xfrm>
          <a:off x="2822410" y="603681"/>
          <a:ext cx="2822411" cy="603681"/>
        </a:xfrm>
        <a:prstGeom prst="trapezoid">
          <a:avLst>
            <a:gd name="adj" fmla="val 116883"/>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Amendments </a:t>
          </a:r>
        </a:p>
      </dsp:txBody>
      <dsp:txXfrm>
        <a:off x="3316332" y="603681"/>
        <a:ext cx="1834567" cy="603681"/>
      </dsp:txXfrm>
    </dsp:sp>
    <dsp:sp modelId="{562F3B7D-A956-44AA-89C0-F2896482809D}">
      <dsp:nvSpPr>
        <dsp:cNvPr id="0" name=""/>
        <dsp:cNvSpPr/>
      </dsp:nvSpPr>
      <dsp:spPr>
        <a:xfrm>
          <a:off x="2116808" y="1207363"/>
          <a:ext cx="4233616" cy="603681"/>
        </a:xfrm>
        <a:prstGeom prst="trapezoid">
          <a:avLst>
            <a:gd name="adj" fmla="val 116883"/>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Special Stipulations</a:t>
          </a:r>
        </a:p>
      </dsp:txBody>
      <dsp:txXfrm>
        <a:off x="2857691" y="1207363"/>
        <a:ext cx="2751850" cy="603681"/>
      </dsp:txXfrm>
    </dsp:sp>
    <dsp:sp modelId="{41344F8C-0AF0-4515-BB27-2D058D2D0B68}">
      <dsp:nvSpPr>
        <dsp:cNvPr id="0" name=""/>
        <dsp:cNvSpPr/>
      </dsp:nvSpPr>
      <dsp:spPr>
        <a:xfrm>
          <a:off x="1411205" y="1811044"/>
          <a:ext cx="5644822" cy="603681"/>
        </a:xfrm>
        <a:prstGeom prst="trapezoid">
          <a:avLst>
            <a:gd name="adj" fmla="val 116883"/>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Exhibits and Addenda</a:t>
          </a:r>
        </a:p>
      </dsp:txBody>
      <dsp:txXfrm>
        <a:off x="2399049" y="1811044"/>
        <a:ext cx="3669134" cy="603681"/>
      </dsp:txXfrm>
    </dsp:sp>
    <dsp:sp modelId="{6753D98D-23CF-4E99-A93B-028AFCBD1EE6}">
      <dsp:nvSpPr>
        <dsp:cNvPr id="0" name=""/>
        <dsp:cNvSpPr/>
      </dsp:nvSpPr>
      <dsp:spPr>
        <a:xfrm>
          <a:off x="705602" y="2414726"/>
          <a:ext cx="7056027" cy="603681"/>
        </a:xfrm>
        <a:prstGeom prst="trapezoid">
          <a:avLst>
            <a:gd name="adj" fmla="val 116883"/>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Handwritten and Initialed Changes</a:t>
          </a:r>
        </a:p>
      </dsp:txBody>
      <dsp:txXfrm>
        <a:off x="1940407" y="2414726"/>
        <a:ext cx="4586417" cy="603681"/>
      </dsp:txXfrm>
    </dsp:sp>
    <dsp:sp modelId="{3E6BCFC7-9DF0-4CE7-A821-E89AC58DE068}">
      <dsp:nvSpPr>
        <dsp:cNvPr id="0" name=""/>
        <dsp:cNvSpPr/>
      </dsp:nvSpPr>
      <dsp:spPr>
        <a:xfrm>
          <a:off x="0" y="3018407"/>
          <a:ext cx="8467233" cy="603681"/>
        </a:xfrm>
        <a:prstGeom prst="trapezoid">
          <a:avLst>
            <a:gd name="adj" fmla="val 116883"/>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Boilerplate Language </a:t>
          </a:r>
        </a:p>
      </dsp:txBody>
      <dsp:txXfrm>
        <a:off x="1481765" y="3018407"/>
        <a:ext cx="5503701" cy="6036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414DEC-A5DC-9117-E36A-7E9FD99B37FB}"/>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a:extLst>
              <a:ext uri="{FF2B5EF4-FFF2-40B4-BE49-F238E27FC236}">
                <a16:creationId xmlns:a16="http://schemas.microsoft.com/office/drawing/2014/main" id="{51F7C833-E46F-69F6-AAEC-F371422A4FA1}"/>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r>
              <a:rPr lang="en-US"/>
              <a:t>2026</a:t>
            </a:r>
          </a:p>
        </p:txBody>
      </p:sp>
      <p:sp>
        <p:nvSpPr>
          <p:cNvPr id="4" name="Footer Placeholder 3">
            <a:extLst>
              <a:ext uri="{FF2B5EF4-FFF2-40B4-BE49-F238E27FC236}">
                <a16:creationId xmlns:a16="http://schemas.microsoft.com/office/drawing/2014/main" id="{7191ACF0-C446-0C41-CAD0-B3EF7AF70C51}"/>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7BE7BC9-F461-FF74-02BD-34B7C3182D72}"/>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F2678476-2C9D-4A2E-AA87-8D09776D5917}" type="slidenum">
              <a:rPr lang="en-US" smtClean="0"/>
              <a:t>‹#›</a:t>
            </a:fld>
            <a:endParaRPr lang="en-US"/>
          </a:p>
        </p:txBody>
      </p:sp>
    </p:spTree>
    <p:extLst>
      <p:ext uri="{BB962C8B-B14F-4D97-AF65-F5344CB8AC3E}">
        <p14:creationId xmlns:p14="http://schemas.microsoft.com/office/powerpoint/2010/main" val="16642280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r>
              <a:rPr lang="en-US"/>
              <a:t>2026</a:t>
            </a: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27F41A14-E590-4D7E-BBFA-F1A69756E20F}" type="slidenum">
              <a:rPr lang="en-US" smtClean="0"/>
              <a:t>‹#›</a:t>
            </a:fld>
            <a:endParaRPr lang="en-US"/>
          </a:p>
        </p:txBody>
      </p:sp>
    </p:spTree>
    <p:extLst>
      <p:ext uri="{BB962C8B-B14F-4D97-AF65-F5344CB8AC3E}">
        <p14:creationId xmlns:p14="http://schemas.microsoft.com/office/powerpoint/2010/main" val="73124489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21</a:t>
            </a:fld>
            <a:endParaRPr lang="en-US"/>
          </a:p>
        </p:txBody>
      </p:sp>
      <p:sp>
        <p:nvSpPr>
          <p:cNvPr id="5" name="Date Placeholder 4">
            <a:extLst>
              <a:ext uri="{FF2B5EF4-FFF2-40B4-BE49-F238E27FC236}">
                <a16:creationId xmlns:a16="http://schemas.microsoft.com/office/drawing/2014/main" id="{E989F3C3-FCA5-A928-4AFB-90019D0D9F85}"/>
              </a:ext>
            </a:extLst>
          </p:cNvPr>
          <p:cNvSpPr>
            <a:spLocks noGrp="1"/>
          </p:cNvSpPr>
          <p:nvPr>
            <p:ph type="dt" idx="1"/>
          </p:nvPr>
        </p:nvSpPr>
        <p:spPr/>
        <p:txBody>
          <a:bodyPr/>
          <a:lstStyle/>
          <a:p>
            <a:r>
              <a:rPr lang="en-US"/>
              <a:t>2026</a:t>
            </a:r>
          </a:p>
        </p:txBody>
      </p:sp>
    </p:spTree>
    <p:extLst>
      <p:ext uri="{BB962C8B-B14F-4D97-AF65-F5344CB8AC3E}">
        <p14:creationId xmlns:p14="http://schemas.microsoft.com/office/powerpoint/2010/main" val="106970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84CE-CE51-3FDF-B5AE-C87F3CC47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08EE6-1B81-F5A0-3999-55547183A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A470A-251E-6B08-CD6F-8C98EA60DD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B90F06-D373-022A-CCA5-AF6D445C64C7}"/>
              </a:ext>
            </a:extLst>
          </p:cNvPr>
          <p:cNvSpPr>
            <a:spLocks noGrp="1"/>
          </p:cNvSpPr>
          <p:nvPr>
            <p:ph type="sldNum" sz="quarter" idx="5"/>
          </p:nvPr>
        </p:nvSpPr>
        <p:spPr/>
        <p:txBody>
          <a:bodyPr/>
          <a:lstStyle/>
          <a:p>
            <a:fld id="{27F41A14-E590-4D7E-BBFA-F1A69756E20F}" type="slidenum">
              <a:rPr lang="en-US" smtClean="0"/>
              <a:t>24</a:t>
            </a:fld>
            <a:endParaRPr lang="en-US"/>
          </a:p>
        </p:txBody>
      </p:sp>
      <p:sp>
        <p:nvSpPr>
          <p:cNvPr id="5" name="Date Placeholder 4">
            <a:extLst>
              <a:ext uri="{FF2B5EF4-FFF2-40B4-BE49-F238E27FC236}">
                <a16:creationId xmlns:a16="http://schemas.microsoft.com/office/drawing/2014/main" id="{BB612639-D133-AEA8-18E7-3B0A22397EA2}"/>
              </a:ext>
            </a:extLst>
          </p:cNvPr>
          <p:cNvSpPr>
            <a:spLocks noGrp="1"/>
          </p:cNvSpPr>
          <p:nvPr>
            <p:ph type="dt" idx="1"/>
          </p:nvPr>
        </p:nvSpPr>
        <p:spPr/>
        <p:txBody>
          <a:bodyPr/>
          <a:lstStyle/>
          <a:p>
            <a:r>
              <a:rPr lang="en-US"/>
              <a:t>2026</a:t>
            </a:r>
          </a:p>
        </p:txBody>
      </p:sp>
    </p:spTree>
    <p:extLst>
      <p:ext uri="{BB962C8B-B14F-4D97-AF65-F5344CB8AC3E}">
        <p14:creationId xmlns:p14="http://schemas.microsoft.com/office/powerpoint/2010/main" val="298608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62</a:t>
            </a:fld>
            <a:endParaRPr lang="en-US"/>
          </a:p>
        </p:txBody>
      </p:sp>
      <p:sp>
        <p:nvSpPr>
          <p:cNvPr id="5" name="Date Placeholder 4">
            <a:extLst>
              <a:ext uri="{FF2B5EF4-FFF2-40B4-BE49-F238E27FC236}">
                <a16:creationId xmlns:a16="http://schemas.microsoft.com/office/drawing/2014/main" id="{5300EF35-9FFA-5AB3-7B0C-7552BB07E927}"/>
              </a:ext>
            </a:extLst>
          </p:cNvPr>
          <p:cNvSpPr>
            <a:spLocks noGrp="1"/>
          </p:cNvSpPr>
          <p:nvPr>
            <p:ph type="dt" idx="1"/>
          </p:nvPr>
        </p:nvSpPr>
        <p:spPr/>
        <p:txBody>
          <a:bodyPr/>
          <a:lstStyle/>
          <a:p>
            <a:r>
              <a:rPr lang="en-US"/>
              <a:t>2026</a:t>
            </a:r>
          </a:p>
        </p:txBody>
      </p:sp>
    </p:spTree>
    <p:extLst>
      <p:ext uri="{BB962C8B-B14F-4D97-AF65-F5344CB8AC3E}">
        <p14:creationId xmlns:p14="http://schemas.microsoft.com/office/powerpoint/2010/main" val="2719777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63</a:t>
            </a:fld>
            <a:endParaRPr lang="en-US"/>
          </a:p>
        </p:txBody>
      </p:sp>
      <p:sp>
        <p:nvSpPr>
          <p:cNvPr id="5" name="Date Placeholder 4">
            <a:extLst>
              <a:ext uri="{FF2B5EF4-FFF2-40B4-BE49-F238E27FC236}">
                <a16:creationId xmlns:a16="http://schemas.microsoft.com/office/drawing/2014/main" id="{D514E1D0-1C70-3896-4F35-3329350A7AEB}"/>
              </a:ext>
            </a:extLst>
          </p:cNvPr>
          <p:cNvSpPr>
            <a:spLocks noGrp="1"/>
          </p:cNvSpPr>
          <p:nvPr>
            <p:ph type="dt" idx="1"/>
          </p:nvPr>
        </p:nvSpPr>
        <p:spPr/>
        <p:txBody>
          <a:bodyPr/>
          <a:lstStyle/>
          <a:p>
            <a:r>
              <a:rPr lang="en-US"/>
              <a:t>2026</a:t>
            </a:r>
          </a:p>
        </p:txBody>
      </p:sp>
    </p:spTree>
    <p:extLst>
      <p:ext uri="{BB962C8B-B14F-4D97-AF65-F5344CB8AC3E}">
        <p14:creationId xmlns:p14="http://schemas.microsoft.com/office/powerpoint/2010/main" val="2793704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6D5112C0-A876-22B3-B731-B5CF8C503D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44120" y="447167"/>
            <a:ext cx="5103759" cy="2834288"/>
          </a:xfrm>
          <a:prstGeom prst="rect">
            <a:avLst/>
          </a:prstGeom>
          <a:effectLst>
            <a:glow rad="1905000">
              <a:schemeClr val="bg1">
                <a:alpha val="86000"/>
              </a:schemeClr>
            </a:glow>
          </a:effectLst>
        </p:spPr>
      </p:pic>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702275" y="3343773"/>
            <a:ext cx="10787448" cy="1431697"/>
          </a:xfrm>
          <a:solidFill>
            <a:schemeClr val="bg1">
              <a:alpha val="95000"/>
            </a:schemeClr>
          </a:solidFill>
        </p:spPr>
        <p:txBody>
          <a:bodyPr anchor="ctr">
            <a:normAutofit/>
          </a:bodyPr>
          <a:lstStyle>
            <a:lvl1pPr algn="ctr">
              <a:lnSpc>
                <a:spcPct val="100000"/>
              </a:lnSpc>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702275" y="4775471"/>
            <a:ext cx="10787448" cy="1106346"/>
          </a:xfrm>
          <a:solidFill>
            <a:schemeClr val="tx1">
              <a:alpha val="90000"/>
            </a:schemeClr>
          </a:solidFill>
        </p:spPr>
        <p:txBody>
          <a:bodyPr anchor="ctr">
            <a:normAutofit/>
          </a:bodyPr>
          <a:lstStyle>
            <a:lvl1pPr marL="0" indent="0" algn="ctr">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Tree>
    <p:extLst>
      <p:ext uri="{BB962C8B-B14F-4D97-AF65-F5344CB8AC3E}">
        <p14:creationId xmlns:p14="http://schemas.microsoft.com/office/powerpoint/2010/main" val="2225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C7A6816-C6A8-8F02-05E8-790ABCCE56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08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370940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8481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5D35620-1C2C-AB97-DB76-EA9D17A9402C}"/>
              </a:ext>
            </a:extLst>
          </p:cNvPr>
          <p:cNvSpPr/>
          <p:nvPr userDrawn="1"/>
        </p:nvSpPr>
        <p:spPr>
          <a:xfrm>
            <a:off x="0" y="0"/>
            <a:ext cx="12192000" cy="2446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person writing on a paper&#10;&#10;Description automatically generated with low confidence">
            <a:extLst>
              <a:ext uri="{FF2B5EF4-FFF2-40B4-BE49-F238E27FC236}">
                <a16:creationId xmlns:a16="http://schemas.microsoft.com/office/drawing/2014/main" id="{C9767316-27A8-8513-EAA4-5C1A18969532}"/>
              </a:ext>
            </a:extLst>
          </p:cNvPr>
          <p:cNvPicPr>
            <a:picLocks noChangeAspect="1"/>
          </p:cNvPicPr>
          <p:nvPr userDrawn="1"/>
        </p:nvPicPr>
        <p:blipFill rotWithShape="1">
          <a:blip r:embed="rId2" cstate="screen">
            <a:alphaModFix amt="44000"/>
            <a:extLst>
              <a:ext uri="{BEBA8EAE-BF5A-486C-A8C5-ECC9F3942E4B}">
                <a14:imgProps xmlns:a14="http://schemas.microsoft.com/office/drawing/2010/main">
                  <a14:imgLayer r:embed="rId3">
                    <a14:imgEffect>
                      <a14:saturation sat="91000"/>
                    </a14:imgEffect>
                  </a14:imgLayer>
                </a14:imgProps>
              </a:ext>
              <a:ext uri="{28A0092B-C50C-407E-A947-70E740481C1C}">
                <a14:useLocalDpi xmlns:a14="http://schemas.microsoft.com/office/drawing/2010/main"/>
              </a:ext>
            </a:extLst>
          </a:blip>
          <a:srcRect t="18625"/>
          <a:stretch/>
        </p:blipFill>
        <p:spPr>
          <a:xfrm>
            <a:off x="0" y="-1"/>
            <a:ext cx="12192000" cy="2446337"/>
          </a:xfrm>
          <a:prstGeom prst="rect">
            <a:avLst/>
          </a:prstGeom>
          <a:effectLst/>
        </p:spPr>
      </p:pic>
      <p:sp>
        <p:nvSpPr>
          <p:cNvPr id="16" name="Rectangle 15">
            <a:extLst>
              <a:ext uri="{FF2B5EF4-FFF2-40B4-BE49-F238E27FC236}">
                <a16:creationId xmlns:a16="http://schemas.microsoft.com/office/drawing/2014/main" id="{839D6F15-E191-5465-CE5A-C062FB7B9F34}"/>
              </a:ext>
            </a:extLst>
          </p:cNvPr>
          <p:cNvSpPr/>
          <p:nvPr userDrawn="1"/>
        </p:nvSpPr>
        <p:spPr>
          <a:xfrm>
            <a:off x="716691" y="510302"/>
            <a:ext cx="3793525" cy="5762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5DE8263-0A53-8D84-DE53-30D01C92472B}"/>
              </a:ext>
            </a:extLst>
          </p:cNvPr>
          <p:cNvSpPr>
            <a:spLocks noGrp="1"/>
          </p:cNvSpPr>
          <p:nvPr>
            <p:ph type="title"/>
          </p:nvPr>
        </p:nvSpPr>
        <p:spPr>
          <a:xfrm>
            <a:off x="875269" y="710047"/>
            <a:ext cx="3498850" cy="2049697"/>
          </a:xfrm>
        </p:spPr>
        <p:txBody>
          <a:bodyPr/>
          <a:lstStyle>
            <a:lvl1pPr>
              <a:defRPr sz="4000">
                <a:solidFill>
                  <a:schemeClr val="bg1"/>
                </a:solidFill>
              </a:defRPr>
            </a:lvl1pPr>
          </a:lstStyle>
          <a:p>
            <a:r>
              <a:rPr lang="en-US" dirty="0"/>
              <a:t>Click to edit Master title style</a:t>
            </a:r>
          </a:p>
        </p:txBody>
      </p:sp>
      <p:sp>
        <p:nvSpPr>
          <p:cNvPr id="13" name="Content Placeholder 12">
            <a:extLst>
              <a:ext uri="{FF2B5EF4-FFF2-40B4-BE49-F238E27FC236}">
                <a16:creationId xmlns:a16="http://schemas.microsoft.com/office/drawing/2014/main" id="{35438DCB-65CB-39B1-466E-55D10C5DE1AA}"/>
              </a:ext>
            </a:extLst>
          </p:cNvPr>
          <p:cNvSpPr>
            <a:spLocks noGrp="1"/>
          </p:cNvSpPr>
          <p:nvPr>
            <p:ph sz="quarter" idx="51"/>
          </p:nvPr>
        </p:nvSpPr>
        <p:spPr>
          <a:xfrm>
            <a:off x="875270" y="2759744"/>
            <a:ext cx="3498850" cy="3295067"/>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7">
            <a:extLst>
              <a:ext uri="{FF2B5EF4-FFF2-40B4-BE49-F238E27FC236}">
                <a16:creationId xmlns:a16="http://schemas.microsoft.com/office/drawing/2014/main" id="{4642F76E-153B-21FC-D448-AF945349F672}"/>
              </a:ext>
            </a:extLst>
          </p:cNvPr>
          <p:cNvSpPr>
            <a:spLocks noGrp="1"/>
          </p:cNvSpPr>
          <p:nvPr>
            <p:ph sz="quarter" idx="52"/>
          </p:nvPr>
        </p:nvSpPr>
        <p:spPr>
          <a:xfrm>
            <a:off x="4753834" y="2759744"/>
            <a:ext cx="6721475" cy="3295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Rectangle 44">
            <a:extLst>
              <a:ext uri="{FF2B5EF4-FFF2-40B4-BE49-F238E27FC236}">
                <a16:creationId xmlns:a16="http://schemas.microsoft.com/office/drawing/2014/main" id="{32F33A92-53F1-604D-6BB6-2C7B02BED876}"/>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A8233006-8169-AE3A-ECD3-69FB6A1F5E6E}"/>
              </a:ext>
            </a:extLst>
          </p:cNvPr>
          <p:cNvCxnSpPr>
            <a:cxnSpLocks/>
          </p:cNvCxnSpPr>
          <p:nvPr userDrawn="1"/>
        </p:nvCxnSpPr>
        <p:spPr>
          <a:xfrm>
            <a:off x="8175101"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907D719B-BCE6-DE95-D830-E7E5A8D2D2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18728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1AAF5-20B0-A826-105B-DFF1ED741663}"/>
              </a:ext>
            </a:extLst>
          </p:cNvPr>
          <p:cNvSpPr/>
          <p:nvPr userDrawn="1"/>
        </p:nvSpPr>
        <p:spPr>
          <a:xfrm rot="5400000">
            <a:off x="1011581" y="-443135"/>
            <a:ext cx="6837810" cy="7764463"/>
          </a:xfrm>
          <a:prstGeom prst="rect">
            <a:avLst/>
          </a:prstGeom>
          <a:gradFill>
            <a:gsLst>
              <a:gs pos="80000">
                <a:srgbClr val="FFFFFF">
                  <a:alpha val="81254"/>
                </a:srgbClr>
              </a:gs>
              <a:gs pos="20000">
                <a:srgbClr val="FFFFFF">
                  <a:alpha val="66960"/>
                </a:srgbClr>
              </a:gs>
              <a:gs pos="50000">
                <a:schemeClr val="bg1">
                  <a:alpha val="88951"/>
                </a:schemeClr>
              </a:gs>
              <a:gs pos="0">
                <a:schemeClr val="bg1">
                  <a:alpha val="0"/>
                </a:schemeClr>
              </a:gs>
              <a:gs pos="100000">
                <a:schemeClr val="bg1">
                  <a:alpha val="0"/>
                </a:schemeClr>
              </a:gs>
            </a:gsLst>
            <a:lin ang="54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906376" y="556063"/>
            <a:ext cx="10388001" cy="904048"/>
          </a:xfrm>
        </p:spPr>
        <p:txBody>
          <a:bodyPr anchor="b">
            <a:noAutofit/>
          </a:bodyPr>
          <a:lstStyle>
            <a:lvl1pPr algn="ctr">
              <a:defRPr sz="4000">
                <a:solidFill>
                  <a:schemeClr val="tx2"/>
                </a:solidFill>
                <a:effectLst/>
              </a:defRPr>
            </a:lvl1pPr>
          </a:lstStyle>
          <a:p>
            <a:r>
              <a:rPr lang="en-US" dirty="0"/>
              <a:t>Click to edit Master title style</a:t>
            </a:r>
          </a:p>
        </p:txBody>
      </p:sp>
      <p:sp>
        <p:nvSpPr>
          <p:cNvPr id="7" name="Content Placeholder 7">
            <a:extLst>
              <a:ext uri="{FF2B5EF4-FFF2-40B4-BE49-F238E27FC236}">
                <a16:creationId xmlns:a16="http://schemas.microsoft.com/office/drawing/2014/main" id="{8FDF2F4D-678E-3D56-23D6-60CC97206DD5}"/>
              </a:ext>
            </a:extLst>
          </p:cNvPr>
          <p:cNvSpPr>
            <a:spLocks noGrp="1"/>
          </p:cNvSpPr>
          <p:nvPr>
            <p:ph sz="quarter" idx="52"/>
          </p:nvPr>
        </p:nvSpPr>
        <p:spPr>
          <a:xfrm>
            <a:off x="900556" y="1489698"/>
            <a:ext cx="10393822" cy="547373"/>
          </a:xfrm>
        </p:spPr>
        <p:txBody>
          <a:bodyPr anchor="ctr">
            <a:noAutofit/>
          </a:bodyPr>
          <a:lstStyle>
            <a:lvl1pPr marL="0" indent="0" algn="ctr">
              <a:buNone/>
              <a:defRPr sz="2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Content Placeholder 14">
            <a:extLst>
              <a:ext uri="{FF2B5EF4-FFF2-40B4-BE49-F238E27FC236}">
                <a16:creationId xmlns:a16="http://schemas.microsoft.com/office/drawing/2014/main" id="{384D679B-8E16-95C6-AF6B-087F9CF57321}"/>
              </a:ext>
            </a:extLst>
          </p:cNvPr>
          <p:cNvSpPr>
            <a:spLocks noGrp="1"/>
          </p:cNvSpPr>
          <p:nvPr>
            <p:ph sz="quarter" idx="53"/>
          </p:nvPr>
        </p:nvSpPr>
        <p:spPr>
          <a:xfrm>
            <a:off x="900556" y="2037073"/>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Rectangle 15">
            <a:extLst>
              <a:ext uri="{FF2B5EF4-FFF2-40B4-BE49-F238E27FC236}">
                <a16:creationId xmlns:a16="http://schemas.microsoft.com/office/drawing/2014/main" id="{CAC99641-53D9-917C-25CB-D8019D55D4FA}"/>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2A33956-355A-02AC-B0CB-06784FBEACE8}"/>
              </a:ext>
            </a:extLst>
          </p:cNvPr>
          <p:cNvCxnSpPr>
            <a:cxnSpLocks/>
          </p:cNvCxnSpPr>
          <p:nvPr userDrawn="1"/>
        </p:nvCxnSpPr>
        <p:spPr>
          <a:xfrm>
            <a:off x="4572751" y="6485602"/>
            <a:ext cx="3046499" cy="0"/>
          </a:xfrm>
          <a:prstGeom prst="line">
            <a:avLst/>
          </a:prstGeom>
          <a:ln w="19050">
            <a:solidFill>
              <a:srgbClr val="FBF8F6"/>
            </a:solidFill>
          </a:ln>
        </p:spPr>
        <p:style>
          <a:lnRef idx="1">
            <a:schemeClr val="accent1"/>
          </a:lnRef>
          <a:fillRef idx="0">
            <a:schemeClr val="accent1"/>
          </a:fillRef>
          <a:effectRef idx="0">
            <a:schemeClr val="accent1"/>
          </a:effectRef>
          <a:fontRef idx="minor">
            <a:schemeClr val="tx1"/>
          </a:fontRef>
        </p:style>
      </p:cxnSp>
      <p:sp>
        <p:nvSpPr>
          <p:cNvPr id="19" name="Content Placeholder 14">
            <a:extLst>
              <a:ext uri="{FF2B5EF4-FFF2-40B4-BE49-F238E27FC236}">
                <a16:creationId xmlns:a16="http://schemas.microsoft.com/office/drawing/2014/main" id="{041EDA5C-9A9A-356D-619A-ADDDBB120B64}"/>
              </a:ext>
            </a:extLst>
          </p:cNvPr>
          <p:cNvSpPr>
            <a:spLocks noGrp="1"/>
          </p:cNvSpPr>
          <p:nvPr>
            <p:ph sz="quarter" idx="54"/>
          </p:nvPr>
        </p:nvSpPr>
        <p:spPr>
          <a:xfrm>
            <a:off x="6214264" y="2051867"/>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3" name="Picture 7">
            <a:extLst>
              <a:ext uri="{FF2B5EF4-FFF2-40B4-BE49-F238E27FC236}">
                <a16:creationId xmlns:a16="http://schemas.microsoft.com/office/drawing/2014/main" id="{77519D4C-B2A7-6096-BCE7-4300BC8C9E4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689510" y="6142418"/>
            <a:ext cx="2812979" cy="686367"/>
          </a:xfrm>
          <a:prstGeom prst="rect">
            <a:avLst/>
          </a:prstGeom>
        </p:spPr>
      </p:pic>
    </p:spTree>
    <p:extLst>
      <p:ext uri="{BB962C8B-B14F-4D97-AF65-F5344CB8AC3E}">
        <p14:creationId xmlns:p14="http://schemas.microsoft.com/office/powerpoint/2010/main" val="22061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bg/>
                                          </p:spTgt>
                                        </p:tgtEl>
                                        <p:attrNameLst>
                                          <p:attrName>style.visibility</p:attrName>
                                        </p:attrNameLst>
                                      </p:cBhvr>
                                      <p:to>
                                        <p:strVal val="visible"/>
                                      </p:to>
                                    </p:set>
                                    <p:animEffect transition="in" filter="fade">
                                      <p:cBhvr>
                                        <p:cTn id="15" dur="1000"/>
                                        <p:tgtEl>
                                          <p:spTgt spid="19">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9" grpId="0" build="p"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onten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wall, vase, furniture, flowerpot&#10;&#10;Description automatically generated">
            <a:extLst>
              <a:ext uri="{FF2B5EF4-FFF2-40B4-BE49-F238E27FC236}">
                <a16:creationId xmlns:a16="http://schemas.microsoft.com/office/drawing/2014/main" id="{7CFF9015-5A13-4C93-0902-CAA248335E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83" r="9797"/>
          <a:stretch/>
        </p:blipFill>
        <p:spPr>
          <a:xfrm flipH="1">
            <a:off x="6735336" y="0"/>
            <a:ext cx="5456663" cy="6858000"/>
          </a:xfrm>
          <a:prstGeom prst="rect">
            <a:avLst/>
          </a:prstGeom>
        </p:spPr>
      </p:pic>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03854" y="417003"/>
            <a:ext cx="5525599"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03738" y="2024159"/>
            <a:ext cx="5525599"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E7D06483-1CB4-AE03-F93D-2E1C27ACC49D}"/>
              </a:ext>
            </a:extLst>
          </p:cNvPr>
          <p:cNvGrpSpPr/>
          <p:nvPr userDrawn="1"/>
        </p:nvGrpSpPr>
        <p:grpSpPr>
          <a:xfrm>
            <a:off x="401626" y="297732"/>
            <a:ext cx="5918414" cy="6531053"/>
            <a:chOff x="401626" y="297732"/>
            <a:chExt cx="5918414" cy="6531053"/>
          </a:xfrm>
        </p:grpSpPr>
        <p:sp>
          <p:nvSpPr>
            <p:cNvPr id="13" name="Rectangle 12">
              <a:extLst>
                <a:ext uri="{FF2B5EF4-FFF2-40B4-BE49-F238E27FC236}">
                  <a16:creationId xmlns:a16="http://schemas.microsoft.com/office/drawing/2014/main" id="{B912BB15-1128-CB2D-B3BB-49C497C361DA}"/>
                </a:ext>
              </a:extLst>
            </p:cNvPr>
            <p:cNvSpPr/>
            <p:nvPr/>
          </p:nvSpPr>
          <p:spPr>
            <a:xfrm>
              <a:off x="401626" y="297732"/>
              <a:ext cx="591841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1837584"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86F0DDEC-41F8-859E-9CB2-5A65DFDBE5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54343" y="6142418"/>
              <a:ext cx="2812979" cy="686367"/>
            </a:xfrm>
            <a:prstGeom prst="rect">
              <a:avLst/>
            </a:prstGeom>
          </p:spPr>
        </p:pic>
      </p:grpSp>
    </p:spTree>
    <p:extLst>
      <p:ext uri="{BB962C8B-B14F-4D97-AF65-F5344CB8AC3E}">
        <p14:creationId xmlns:p14="http://schemas.microsoft.com/office/powerpoint/2010/main" val="12873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ontent">
    <p:bg>
      <p:bgPr>
        <a:solidFill>
          <a:schemeClr val="bg1"/>
        </a:solidFill>
        <a:effectLst/>
      </p:bgPr>
    </p:bg>
    <p:spTree>
      <p:nvGrpSpPr>
        <p:cNvPr id="1" name=""/>
        <p:cNvGrpSpPr/>
        <p:nvPr/>
      </p:nvGrpSpPr>
      <p:grpSpPr>
        <a:xfrm>
          <a:off x="0" y="0"/>
          <a:ext cx="0" cy="0"/>
          <a:chOff x="0" y="0"/>
          <a:chExt cx="0" cy="0"/>
        </a:xfrm>
      </p:grpSpPr>
      <p:pic>
        <p:nvPicPr>
          <p:cNvPr id="7" name="Picture 6" descr="A person holding a small house&#10;&#10;Description automatically generated with medium confidence">
            <a:extLst>
              <a:ext uri="{FF2B5EF4-FFF2-40B4-BE49-F238E27FC236}">
                <a16:creationId xmlns:a16="http://schemas.microsoft.com/office/drawing/2014/main" id="{FB829F23-540E-558F-DED9-C79EA3BA0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529" r="9009"/>
          <a:stretch/>
        </p:blipFill>
        <p:spPr>
          <a:xfrm flipH="1">
            <a:off x="6536774" y="0"/>
            <a:ext cx="5655226" cy="6858000"/>
          </a:xfrm>
          <a:prstGeom prst="rect">
            <a:avLst/>
          </a:prstGeom>
        </p:spPr>
      </p:pic>
      <p:sp>
        <p:nvSpPr>
          <p:cNvPr id="9" name="Rectangle 8">
            <a:extLst>
              <a:ext uri="{FF2B5EF4-FFF2-40B4-BE49-F238E27FC236}">
                <a16:creationId xmlns:a16="http://schemas.microsoft.com/office/drawing/2014/main" id="{CC403C3C-304D-91B1-EFB2-E24446AD27C7}"/>
              </a:ext>
            </a:extLst>
          </p:cNvPr>
          <p:cNvSpPr/>
          <p:nvPr userDrawn="1"/>
        </p:nvSpPr>
        <p:spPr>
          <a:xfrm rot="16200000" flipH="1">
            <a:off x="3004362" y="1905751"/>
            <a:ext cx="6858002" cy="3046499"/>
          </a:xfrm>
          <a:prstGeom prst="rect">
            <a:avLst/>
          </a:prstGeom>
          <a:gradFill>
            <a:gsLst>
              <a:gs pos="38000">
                <a:schemeClr val="bg1"/>
              </a:gs>
              <a:gs pos="0">
                <a:srgbClr val="E8E9E5">
                  <a:alpha val="0"/>
                </a:srgb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20372" y="625263"/>
            <a:ext cx="6841118"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3" name="Rectangle 12">
            <a:extLst>
              <a:ext uri="{FF2B5EF4-FFF2-40B4-BE49-F238E27FC236}">
                <a16:creationId xmlns:a16="http://schemas.microsoft.com/office/drawing/2014/main" id="{B912BB15-1128-CB2D-B3BB-49C497C361DA}"/>
              </a:ext>
            </a:extLst>
          </p:cNvPr>
          <p:cNvSpPr/>
          <p:nvPr/>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20256" y="2232419"/>
            <a:ext cx="6841118"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7">
            <a:extLst>
              <a:ext uri="{FF2B5EF4-FFF2-40B4-BE49-F238E27FC236}">
                <a16:creationId xmlns:a16="http://schemas.microsoft.com/office/drawing/2014/main" id="{9716110D-0956-6667-2989-42354D206D9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52276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2150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3909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7_Content">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esign&#10;&#10;Description automatically generated">
            <a:extLst>
              <a:ext uri="{FF2B5EF4-FFF2-40B4-BE49-F238E27FC236}">
                <a16:creationId xmlns:a16="http://schemas.microsoft.com/office/drawing/2014/main" id="{44A1D49E-AF85-513F-7B2E-24E6616C95A7}"/>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l="3908" t="18650" r="17053" b="2311"/>
          <a:stretch/>
        </p:blipFill>
        <p:spPr>
          <a:xfrm>
            <a:off x="12142" y="0"/>
            <a:ext cx="12179857" cy="6864844"/>
          </a:xfrm>
          <a:prstGeom prst="rect">
            <a:avLst/>
          </a:prstGeom>
        </p:spPr>
      </p:pic>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47A4D7B-3214-2AD2-BB94-EA9F91B6FC7E}"/>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660E188-AE61-2F25-4B05-BCC36626F0E8}"/>
              </a:ext>
            </a:extLst>
          </p:cNvPr>
          <p:cNvCxnSpPr>
            <a:cxnSpLocks/>
          </p:cNvCxnSpPr>
          <p:nvPr userDrawn="1"/>
        </p:nvCxnSpPr>
        <p:spPr>
          <a:xfrm>
            <a:off x="769808"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239173A-B764-7784-C87A-551ADA666A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9691"/>
            <a:ext cx="2812979" cy="686367"/>
          </a:xfrm>
          <a:prstGeom prst="rect">
            <a:avLst/>
          </a:prstGeom>
        </p:spPr>
      </p:pic>
    </p:spTree>
    <p:extLst>
      <p:ext uri="{BB962C8B-B14F-4D97-AF65-F5344CB8AC3E}">
        <p14:creationId xmlns:p14="http://schemas.microsoft.com/office/powerpoint/2010/main" val="2799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A348ABC-D2B1-C977-E8FC-2619A7E2C885}"/>
              </a:ext>
            </a:extLst>
          </p:cNvPr>
          <p:cNvSpPr/>
          <p:nvPr userDrawn="1"/>
        </p:nvSpPr>
        <p:spPr>
          <a:xfrm rot="5400000">
            <a:off x="905960" y="-905960"/>
            <a:ext cx="6837810" cy="8649730"/>
          </a:xfrm>
          <a:prstGeom prst="rect">
            <a:avLst/>
          </a:prstGeom>
          <a:gradFill>
            <a:gsLst>
              <a:gs pos="0">
                <a:srgbClr val="543A2B"/>
              </a:gs>
              <a:gs pos="67000">
                <a:srgbClr val="543A2B">
                  <a:alpha val="49123"/>
                </a:srgbClr>
              </a:gs>
              <a:gs pos="100000">
                <a:schemeClr val="accent1">
                  <a:alpha val="0"/>
                </a:scheme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1845917"/>
            <a:ext cx="656867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626493"/>
            <a:ext cx="656867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7" name="Picture 15">
            <a:extLst>
              <a:ext uri="{FF2B5EF4-FFF2-40B4-BE49-F238E27FC236}">
                <a16:creationId xmlns:a16="http://schemas.microsoft.com/office/drawing/2014/main" id="{347EF6A5-8289-B719-0312-76E7CB22B0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417470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C028C-BE68-FC25-BDC7-628550E28F7D}"/>
              </a:ext>
            </a:extLst>
          </p:cNvPr>
          <p:cNvSpPr/>
          <p:nvPr userDrawn="1"/>
        </p:nvSpPr>
        <p:spPr>
          <a:xfrm>
            <a:off x="838200" y="278779"/>
            <a:ext cx="8027020" cy="6345045"/>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1143930" y="2037498"/>
            <a:ext cx="7437863"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D4B6E9A6-3CA0-6A56-84F9-80F332DBB7EC}"/>
              </a:ext>
            </a:extLst>
          </p:cNvPr>
          <p:cNvSpPr>
            <a:spLocks noGrp="1"/>
          </p:cNvSpPr>
          <p:nvPr>
            <p:ph type="title"/>
          </p:nvPr>
        </p:nvSpPr>
        <p:spPr>
          <a:xfrm>
            <a:off x="1143930" y="576998"/>
            <a:ext cx="7437864" cy="1325563"/>
          </a:xfrm>
        </p:spPr>
        <p:txBody>
          <a:bodyPr anchor="b"/>
          <a:lstStyle/>
          <a:p>
            <a:r>
              <a:rPr lang="en-US" dirty="0"/>
              <a:t>Click to edit Master title style</a:t>
            </a:r>
          </a:p>
        </p:txBody>
      </p:sp>
    </p:spTree>
    <p:extLst>
      <p:ext uri="{BB962C8B-B14F-4D97-AF65-F5344CB8AC3E}">
        <p14:creationId xmlns:p14="http://schemas.microsoft.com/office/powerpoint/2010/main" val="35719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10" name="Picture 9" descr="A person in a hoodie using a computer&#10;&#10;Description automatically generated with low confidence">
            <a:extLst>
              <a:ext uri="{FF2B5EF4-FFF2-40B4-BE49-F238E27FC236}">
                <a16:creationId xmlns:a16="http://schemas.microsoft.com/office/drawing/2014/main" id="{C6DFF398-27AE-DE3C-ADBD-C6E0F87B5773}"/>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12142" y="0"/>
            <a:ext cx="12167715" cy="6858000"/>
          </a:xfrm>
          <a:prstGeom prst="rect">
            <a:avLst/>
          </a:prstGeom>
        </p:spPr>
      </p:pic>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Rectangle 18">
            <a:extLst>
              <a:ext uri="{FF2B5EF4-FFF2-40B4-BE49-F238E27FC236}">
                <a16:creationId xmlns:a16="http://schemas.microsoft.com/office/drawing/2014/main" id="{B11AA95B-8669-78E2-A51A-AF0D0FCBD0FF}"/>
              </a:ext>
            </a:extLst>
          </p:cNvPr>
          <p:cNvSpPr/>
          <p:nvPr userDrawn="1"/>
        </p:nvSpPr>
        <p:spPr>
          <a:xfrm>
            <a:off x="383059" y="297732"/>
            <a:ext cx="11381284" cy="6187870"/>
          </a:xfrm>
          <a:prstGeom prst="rect">
            <a:avLst/>
          </a:prstGeom>
          <a:noFill/>
          <a:ln w="19050" cmpd="sng">
            <a:solidFill>
              <a:schemeClr val="bg1">
                <a:lumMod val="65000"/>
              </a:schemeClr>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83B4918-BFC3-95B8-CE2E-8BB0304F8E1B}"/>
              </a:ext>
            </a:extLst>
          </p:cNvPr>
          <p:cNvCxnSpPr>
            <a:cxnSpLocks/>
          </p:cNvCxnSpPr>
          <p:nvPr userDrawn="1"/>
        </p:nvCxnSpPr>
        <p:spPr>
          <a:xfrm>
            <a:off x="8217196" y="6485602"/>
            <a:ext cx="3046499" cy="0"/>
          </a:xfrm>
          <a:prstGeom prst="line">
            <a:avLst/>
          </a:prstGeom>
          <a:ln w="19050">
            <a:solidFill>
              <a:srgbClr val="171919"/>
            </a:solidFill>
          </a:ln>
        </p:spPr>
        <p:style>
          <a:lnRef idx="1">
            <a:schemeClr val="accent1"/>
          </a:lnRef>
          <a:fillRef idx="0">
            <a:schemeClr val="accent1"/>
          </a:fillRef>
          <a:effectRef idx="0">
            <a:schemeClr val="accent1"/>
          </a:effectRef>
          <a:fontRef idx="minor">
            <a:schemeClr val="tx1"/>
          </a:fontRef>
        </p:style>
      </p:cxnSp>
      <p:pic>
        <p:nvPicPr>
          <p:cNvPr id="5" name="Picture 7">
            <a:extLst>
              <a:ext uri="{FF2B5EF4-FFF2-40B4-BE49-F238E27FC236}">
                <a16:creationId xmlns:a16="http://schemas.microsoft.com/office/drawing/2014/main" id="{478C87B5-800C-0644-8C80-FAB0135326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33955" y="6060721"/>
            <a:ext cx="2812979" cy="686366"/>
          </a:xfrm>
          <a:prstGeom prst="rect">
            <a:avLst/>
          </a:prstGeom>
        </p:spPr>
      </p:pic>
    </p:spTree>
    <p:extLst>
      <p:ext uri="{BB962C8B-B14F-4D97-AF65-F5344CB8AC3E}">
        <p14:creationId xmlns:p14="http://schemas.microsoft.com/office/powerpoint/2010/main" val="22752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B44ACDF6-2FC9-5E90-0462-6C931CEF5708}"/>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0D90544-B5C7-528D-B1F9-C316D4967F96}"/>
              </a:ext>
            </a:extLst>
          </p:cNvPr>
          <p:cNvCxnSpPr>
            <a:cxnSpLocks/>
          </p:cNvCxnSpPr>
          <p:nvPr userDrawn="1"/>
        </p:nvCxnSpPr>
        <p:spPr>
          <a:xfrm>
            <a:off x="769808" y="6485602"/>
            <a:ext cx="3046499" cy="0"/>
          </a:xfrm>
          <a:prstGeom prst="line">
            <a:avLst/>
          </a:prstGeom>
          <a:ln w="19050">
            <a:solidFill>
              <a:srgbClr val="C8D9E0"/>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34362BB-CC48-3689-039E-BB4A3EF3951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2418"/>
            <a:ext cx="2812979" cy="686367"/>
          </a:xfrm>
          <a:prstGeom prst="rect">
            <a:avLst/>
          </a:prstGeom>
        </p:spPr>
      </p:pic>
    </p:spTree>
    <p:extLst>
      <p:ext uri="{BB962C8B-B14F-4D97-AF65-F5344CB8AC3E}">
        <p14:creationId xmlns:p14="http://schemas.microsoft.com/office/powerpoint/2010/main" val="9827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01CE9-FDE2-E9E5-C326-64E4B7061C13}"/>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6" name="Picture 15">
            <a:extLst>
              <a:ext uri="{FF2B5EF4-FFF2-40B4-BE49-F238E27FC236}">
                <a16:creationId xmlns:a16="http://schemas.microsoft.com/office/drawing/2014/main" id="{570A0CB2-9D15-8F00-049F-7697A6983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68592" y="5977325"/>
            <a:ext cx="3408216" cy="831605"/>
          </a:xfrm>
          <a:prstGeom prst="rect">
            <a:avLst/>
          </a:prstGeom>
        </p:spPr>
      </p:pic>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A665D922-E800-07CF-F2A4-7CCB7B9B4F64}"/>
              </a:ext>
            </a:extLst>
          </p:cNvPr>
          <p:cNvPicPr>
            <a:picLocks noChangeAspect="1"/>
          </p:cNvPicPr>
          <p:nvPr userDrawn="1"/>
        </p:nvPicPr>
        <p:blipFill rotWithShape="1">
          <a:blip r:embed="rId5"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Tree>
    <p:extLst>
      <p:ext uri="{BB962C8B-B14F-4D97-AF65-F5344CB8AC3E}">
        <p14:creationId xmlns:p14="http://schemas.microsoft.com/office/powerpoint/2010/main" val="41552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1EEFA-7D27-A748-9457-D9C4C72AE5A6}"/>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solidFill>
                  <a:schemeClr val="tx2"/>
                </a:solidFill>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C85D7FD8-48C5-D65B-6FF7-562A075420CC}"/>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6" name="Picture 15">
            <a:extLst>
              <a:ext uri="{FF2B5EF4-FFF2-40B4-BE49-F238E27FC236}">
                <a16:creationId xmlns:a16="http://schemas.microsoft.com/office/drawing/2014/main" id="{63D1AD95-A273-E386-3E0E-A1E305C76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468592" y="5977325"/>
            <a:ext cx="3408216" cy="831604"/>
          </a:xfrm>
          <a:prstGeom prst="rect">
            <a:avLst/>
          </a:prstGeom>
        </p:spPr>
      </p:pic>
    </p:spTree>
    <p:extLst>
      <p:ext uri="{BB962C8B-B14F-4D97-AF65-F5344CB8AC3E}">
        <p14:creationId xmlns:p14="http://schemas.microsoft.com/office/powerpoint/2010/main" val="38465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38650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19E57-DC5C-51B3-8EDD-3755C3836595}"/>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4889"/>
          <a:stretch/>
        </p:blipFill>
        <p:spPr>
          <a:xfrm>
            <a:off x="0" y="-9117"/>
            <a:ext cx="5499977" cy="6876237"/>
          </a:xfrm>
          <a:prstGeom prst="rect">
            <a:avLst/>
          </a:prstGeom>
        </p:spPr>
      </p:pic>
      <p:sp>
        <p:nvSpPr>
          <p:cNvPr id="13" name="Rectangle 12">
            <a:extLst>
              <a:ext uri="{FF2B5EF4-FFF2-40B4-BE49-F238E27FC236}">
                <a16:creationId xmlns:a16="http://schemas.microsoft.com/office/drawing/2014/main" id="{64C04D96-2985-6686-FAD8-2D8FCA6AD48C}"/>
              </a:ext>
            </a:extLst>
          </p:cNvPr>
          <p:cNvSpPr/>
          <p:nvPr userDrawn="1"/>
        </p:nvSpPr>
        <p:spPr>
          <a:xfrm>
            <a:off x="5287109" y="-9118"/>
            <a:ext cx="6904892"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293200"/>
          </a:xfrm>
        </p:spPr>
        <p:txBody>
          <a:bodyPr/>
          <a:lstStyle>
            <a:lvl1pPr marL="0" indent="0">
              <a:buNone/>
              <a:defRPr sz="1600" b="0">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14" name="Title 9">
            <a:extLst>
              <a:ext uri="{FF2B5EF4-FFF2-40B4-BE49-F238E27FC236}">
                <a16:creationId xmlns:a16="http://schemas.microsoft.com/office/drawing/2014/main" id="{DFD42B4B-B087-02E3-5F1F-6EC8FE9BB311}"/>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7" name="Picture 7">
            <a:extLst>
              <a:ext uri="{FF2B5EF4-FFF2-40B4-BE49-F238E27FC236}">
                <a16:creationId xmlns:a16="http://schemas.microsoft.com/office/drawing/2014/main" id="{93C4D644-7AFE-C437-DB19-9DF6EE849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3763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8BFF3F-A538-5EDA-A2A3-9C4AE452FB40}"/>
              </a:ext>
            </a:extLst>
          </p:cNvPr>
          <p:cNvSpPr/>
          <p:nvPr userDrawn="1"/>
        </p:nvSpPr>
        <p:spPr>
          <a:xfrm>
            <a:off x="0" y="0"/>
            <a:ext cx="5345723"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3089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589478"/>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25" name="TextBox 24">
            <a:extLst>
              <a:ext uri="{FF2B5EF4-FFF2-40B4-BE49-F238E27FC236}">
                <a16:creationId xmlns:a16="http://schemas.microsoft.com/office/drawing/2014/main" id="{3353928A-C5B4-E5AD-38C7-5713FF948948}"/>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itle 9">
            <a:extLst>
              <a:ext uri="{FF2B5EF4-FFF2-40B4-BE49-F238E27FC236}">
                <a16:creationId xmlns:a16="http://schemas.microsoft.com/office/drawing/2014/main" id="{207D867B-C8C6-402E-54E9-4CADC702EF75}"/>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23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66F04B-F3B3-83E2-0A17-65FD231E489C}"/>
              </a:ext>
            </a:extLst>
          </p:cNvPr>
          <p:cNvSpPr/>
          <p:nvPr userDrawn="1"/>
        </p:nvSpPr>
        <p:spPr>
          <a:xfrm>
            <a:off x="5287108" y="-9118"/>
            <a:ext cx="6904892"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9105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5400000">
            <a:off x="-104305" y="474065"/>
            <a:ext cx="954569" cy="327441"/>
          </a:xfrm>
          <a:prstGeom prst="rect">
            <a:avLst/>
          </a:prstGeom>
        </p:spPr>
      </p:pic>
      <p:sp>
        <p:nvSpPr>
          <p:cNvPr id="16" name="TextBox 15">
            <a:extLst>
              <a:ext uri="{FF2B5EF4-FFF2-40B4-BE49-F238E27FC236}">
                <a16:creationId xmlns:a16="http://schemas.microsoft.com/office/drawing/2014/main" id="{733D4F1C-C4C5-6A90-FD41-7FED24E9B41E}"/>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9DE0B031-6A1B-253F-5888-0A8246D35DDE}"/>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1" name="Picture 7">
            <a:extLst>
              <a:ext uri="{FF2B5EF4-FFF2-40B4-BE49-F238E27FC236}">
                <a16:creationId xmlns:a16="http://schemas.microsoft.com/office/drawing/2014/main" id="{D614D753-F059-63B0-4539-56AEAE21E52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4587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A02352-6029-7570-3149-8AD1BB718F1A}"/>
              </a:ext>
            </a:extLst>
          </p:cNvPr>
          <p:cNvSpPr/>
          <p:nvPr userDrawn="1"/>
        </p:nvSpPr>
        <p:spPr>
          <a:xfrm>
            <a:off x="0" y="0"/>
            <a:ext cx="5345723"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16200000" flipH="1">
            <a:off x="11341738" y="474065"/>
            <a:ext cx="954569" cy="327441"/>
          </a:xfrm>
          <a:prstGeom prst="rect">
            <a:avLst/>
          </a:prstGeom>
        </p:spPr>
      </p:pic>
      <p:sp>
        <p:nvSpPr>
          <p:cNvPr id="7" name="Title 9">
            <a:extLst>
              <a:ext uri="{FF2B5EF4-FFF2-40B4-BE49-F238E27FC236}">
                <a16:creationId xmlns:a16="http://schemas.microsoft.com/office/drawing/2014/main" id="{52601FE7-4FD0-9482-8EEF-9799B394F6CD}"/>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6935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2056609"/>
            <a:ext cx="684052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837185"/>
            <a:ext cx="684052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6" name="Picture 15">
            <a:extLst>
              <a:ext uri="{FF2B5EF4-FFF2-40B4-BE49-F238E27FC236}">
                <a16:creationId xmlns:a16="http://schemas.microsoft.com/office/drawing/2014/main" id="{E030CDAC-7002-2361-AE2F-1571AB738E0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2129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7946-AE22-1970-B82E-360E75422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A9F046-1FFB-A1F9-9E8E-B04A3E7CF99E}"/>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99161DF-0C50-5EAA-BCCE-F93B526FF5F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Footer Placeholder 10">
            <a:extLst>
              <a:ext uri="{FF2B5EF4-FFF2-40B4-BE49-F238E27FC236}">
                <a16:creationId xmlns:a16="http://schemas.microsoft.com/office/drawing/2014/main" id="{3E9A5EF8-CF3E-10F2-6001-B89B7B4A20A0}"/>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36087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FFF82-E9FD-E023-A367-331CF350D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165BDB-20CF-1E00-9747-996264AE9B64}"/>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bg1"/>
                </a:solidFill>
                <a:latin typeface="+mn-lt"/>
              </a:rPr>
              <a:t>WWW.CAMPBELLANDBRANNON.COM</a:t>
            </a:r>
          </a:p>
        </p:txBody>
      </p:sp>
      <p:pic>
        <p:nvPicPr>
          <p:cNvPr id="7" name="Picture 6">
            <a:extLst>
              <a:ext uri="{FF2B5EF4-FFF2-40B4-BE49-F238E27FC236}">
                <a16:creationId xmlns:a16="http://schemas.microsoft.com/office/drawing/2014/main" id="{EE21F34B-8CF1-9394-DBE9-7DF03007BA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8" name="Picture 15">
            <a:extLst>
              <a:ext uri="{FF2B5EF4-FFF2-40B4-BE49-F238E27FC236}">
                <a16:creationId xmlns:a16="http://schemas.microsoft.com/office/drawing/2014/main" id="{39B25378-D894-8FB3-F6CF-7B1C638FFE7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3" y="434784"/>
            <a:ext cx="5216659" cy="1272865"/>
          </a:xfrm>
          <a:prstGeom prst="rect">
            <a:avLst/>
          </a:prstGeom>
        </p:spPr>
      </p:pic>
    </p:spTree>
    <p:extLst>
      <p:ext uri="{BB962C8B-B14F-4D97-AF65-F5344CB8AC3E}">
        <p14:creationId xmlns:p14="http://schemas.microsoft.com/office/powerpoint/2010/main" val="146735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A70E0-30FD-429B-0A1D-EFBC9E16BB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2ABC71-AB3F-9BE3-EB77-1B18949D4A09}"/>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pic>
        <p:nvPicPr>
          <p:cNvPr id="6" name="Picture 5">
            <a:extLst>
              <a:ext uri="{FF2B5EF4-FFF2-40B4-BE49-F238E27FC236}">
                <a16:creationId xmlns:a16="http://schemas.microsoft.com/office/drawing/2014/main" id="{E903E8CD-6BE5-46D2-5B46-2D40F1910AB8}"/>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11" name="Picture 15">
            <a:extLst>
              <a:ext uri="{FF2B5EF4-FFF2-40B4-BE49-F238E27FC236}">
                <a16:creationId xmlns:a16="http://schemas.microsoft.com/office/drawing/2014/main" id="{BECA73B9-C385-6AF3-F131-8CC3AFC88C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1" y="434784"/>
            <a:ext cx="5216663" cy="1272865"/>
          </a:xfrm>
          <a:prstGeom prst="rect">
            <a:avLst/>
          </a:prstGeom>
        </p:spPr>
      </p:pic>
    </p:spTree>
    <p:extLst>
      <p:ext uri="{BB962C8B-B14F-4D97-AF65-F5344CB8AC3E}">
        <p14:creationId xmlns:p14="http://schemas.microsoft.com/office/powerpoint/2010/main" val="257517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C92805-CA55-3440-0BDC-DBFEACD88A44}"/>
              </a:ext>
            </a:extLst>
          </p:cNvPr>
          <p:cNvSpPr>
            <a:spLocks noGrp="1"/>
          </p:cNvSpPr>
          <p:nvPr>
            <p:ph sz="half" idx="1"/>
          </p:nvPr>
        </p:nvSpPr>
        <p:spPr>
          <a:xfrm>
            <a:off x="433058" y="1588169"/>
            <a:ext cx="5586743" cy="45887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242180-1E96-130E-E56D-B70DA4ABD99C}"/>
              </a:ext>
            </a:extLst>
          </p:cNvPr>
          <p:cNvSpPr>
            <a:spLocks noGrp="1"/>
          </p:cNvSpPr>
          <p:nvPr>
            <p:ph sz="half" idx="2"/>
          </p:nvPr>
        </p:nvSpPr>
        <p:spPr>
          <a:xfrm>
            <a:off x="6172201" y="1588169"/>
            <a:ext cx="5586743" cy="4588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0">
            <a:extLst>
              <a:ext uri="{FF2B5EF4-FFF2-40B4-BE49-F238E27FC236}">
                <a16:creationId xmlns:a16="http://schemas.microsoft.com/office/drawing/2014/main" id="{82AE346E-A31E-7154-5E77-1F63D2B61188}"/>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9C23DFBF-EC14-CF0C-7F3A-7F4D17CC61A6}"/>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0A604907-F7EE-E784-D796-D5B4F43254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5020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2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5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p:txBody>
          <a:body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15607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a:xfrm>
            <a:off x="433059" y="365127"/>
            <a:ext cx="11325884" cy="669591"/>
          </a:xfrm>
        </p:spPr>
        <p:txBody>
          <a:bodyPr anchor="ctr">
            <a:normAutofit/>
          </a:bodyPr>
          <a:lstStyle>
            <a:lvl1pPr algn="ctr">
              <a:defRPr sz="3200" b="1">
                <a:solidFill>
                  <a:schemeClr val="tx2"/>
                </a:solidFill>
              </a:defRPr>
            </a:lvl1p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2505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0">
            <a:extLst>
              <a:ext uri="{FF2B5EF4-FFF2-40B4-BE49-F238E27FC236}">
                <a16:creationId xmlns:a16="http://schemas.microsoft.com/office/drawing/2014/main" id="{6A4102A2-9976-D679-EDEC-775D217E44F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215971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0"/>
            <a:ext cx="7192652" cy="6858000"/>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40" y="1902650"/>
            <a:ext cx="6261398"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382326"/>
            <a:ext cx="6261398"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335515"/>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18" name="Picture 15">
            <a:extLst>
              <a:ext uri="{FF2B5EF4-FFF2-40B4-BE49-F238E27FC236}">
                <a16:creationId xmlns:a16="http://schemas.microsoft.com/office/drawing/2014/main" id="{7EBA6A95-13CC-A007-C692-9C5FEA592F1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7621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2108013"/>
            <a:ext cx="7959969" cy="3920743"/>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39" y="2108014"/>
            <a:ext cx="7011675"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39" y="4587690"/>
            <a:ext cx="7011675"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540879"/>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514539" y="6189420"/>
            <a:ext cx="5143439" cy="276999"/>
          </a:xfrm>
          <a:prstGeom prst="rect">
            <a:avLst/>
          </a:prstGeom>
          <a:noFill/>
        </p:spPr>
        <p:txBody>
          <a:bodyPr wrap="square" anchor="ctr">
            <a:spAutoFit/>
          </a:bodyPr>
          <a:lstStyle/>
          <a:p>
            <a:pPr>
              <a:lnSpc>
                <a:spcPct val="100000"/>
              </a:lnSpc>
            </a:pPr>
            <a:r>
              <a:rPr lang="en-US" sz="1200" spc="100" baseline="0" dirty="0">
                <a:solidFill>
                  <a:schemeClr val="tx1"/>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504686" y="6466421"/>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
        <p:nvSpPr>
          <p:cNvPr id="8" name="Rectangle 7">
            <a:extLst>
              <a:ext uri="{FF2B5EF4-FFF2-40B4-BE49-F238E27FC236}">
                <a16:creationId xmlns:a16="http://schemas.microsoft.com/office/drawing/2014/main" id="{FC442C80-9AE0-EDE0-7FFA-32B44AD15572}"/>
              </a:ext>
            </a:extLst>
          </p:cNvPr>
          <p:cNvSpPr/>
          <p:nvPr userDrawn="1"/>
        </p:nvSpPr>
        <p:spPr>
          <a:xfrm>
            <a:off x="164432" y="168442"/>
            <a:ext cx="11863136" cy="6521115"/>
          </a:xfrm>
          <a:prstGeom prst="rect">
            <a:avLst/>
          </a:prstGeom>
          <a:noFill/>
          <a:ln w="19050" cmpd="sng">
            <a:solidFill>
              <a:schemeClr val="accent2"/>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5">
            <a:extLst>
              <a:ext uri="{FF2B5EF4-FFF2-40B4-BE49-F238E27FC236}">
                <a16:creationId xmlns:a16="http://schemas.microsoft.com/office/drawing/2014/main" id="{CB0B32AA-DD89-2C30-37A1-3BC31C1DB17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69686" y="405050"/>
            <a:ext cx="6265696" cy="1528829"/>
          </a:xfrm>
          <a:prstGeom prst="rect">
            <a:avLst/>
          </a:prstGeom>
        </p:spPr>
      </p:pic>
    </p:spTree>
    <p:extLst>
      <p:ext uri="{BB962C8B-B14F-4D97-AF65-F5344CB8AC3E}">
        <p14:creationId xmlns:p14="http://schemas.microsoft.com/office/powerpoint/2010/main" val="60841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E Title Slide-2">
    <p:bg>
      <p:bgPr>
        <a:blipFill dpi="0" rotWithShape="1">
          <a:blip r:embed="rId2">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1722186"/>
            <a:ext cx="11149922"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201862"/>
            <a:ext cx="11149922"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155051"/>
            <a:ext cx="1167874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Rectangle 19">
            <a:extLst>
              <a:ext uri="{FF2B5EF4-FFF2-40B4-BE49-F238E27FC236}">
                <a16:creationId xmlns:a16="http://schemas.microsoft.com/office/drawing/2014/main" id="{881AFD82-887C-753C-774A-D1B8C96730B5}"/>
              </a:ext>
            </a:extLst>
          </p:cNvPr>
          <p:cNvSpPr/>
          <p:nvPr userDrawn="1"/>
        </p:nvSpPr>
        <p:spPr>
          <a:xfrm rot="5400000" flipH="1">
            <a:off x="5677340" y="343339"/>
            <a:ext cx="837317" cy="12192001"/>
          </a:xfrm>
          <a:prstGeom prst="rect">
            <a:avLst/>
          </a:prstGeom>
          <a:gradFill flip="none" rotWithShape="1">
            <a:gsLst>
              <a:gs pos="32000">
                <a:schemeClr val="tx2"/>
              </a:gs>
              <a:gs pos="66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3" name="Straight Connector 22">
            <a:extLst>
              <a:ext uri="{FF2B5EF4-FFF2-40B4-BE49-F238E27FC236}">
                <a16:creationId xmlns:a16="http://schemas.microsoft.com/office/drawing/2014/main" id="{554B3556-60D2-7CD8-A082-23C73C970AA2}"/>
              </a:ext>
            </a:extLst>
          </p:cNvPr>
          <p:cNvCxnSpPr>
            <a:cxnSpLocks/>
          </p:cNvCxnSpPr>
          <p:nvPr userDrawn="1"/>
        </p:nvCxnSpPr>
        <p:spPr>
          <a:xfrm>
            <a:off x="0" y="6019180"/>
            <a:ext cx="121920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9258300" y="6528894"/>
            <a:ext cx="2527779" cy="169277"/>
          </a:xfrm>
          <a:prstGeom prst="rect">
            <a:avLst/>
          </a:prstGeom>
          <a:noFill/>
        </p:spPr>
        <p:txBody>
          <a:bodyPr wrap="square">
            <a:spAutoFit/>
          </a:bodyPr>
          <a:lstStyle/>
          <a:p>
            <a:pPr algn="r"/>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D2EE5DB-80D3-382C-0A86-C75B62798D05}"/>
              </a:ext>
            </a:extLst>
          </p:cNvPr>
          <p:cNvSpPr txBox="1"/>
          <p:nvPr userDrawn="1"/>
        </p:nvSpPr>
        <p:spPr>
          <a:xfrm>
            <a:off x="528262" y="6326956"/>
            <a:ext cx="5567738" cy="369332"/>
          </a:xfrm>
          <a:prstGeom prst="rect">
            <a:avLst/>
          </a:prstGeom>
          <a:noFill/>
        </p:spPr>
        <p:txBody>
          <a:bodyPr wrap="square" anchor="ctr">
            <a:spAutoFit/>
          </a:bodyPr>
          <a:lstStyle/>
          <a:p>
            <a:pPr>
              <a:lnSpc>
                <a:spcPct val="100000"/>
              </a:lnSpc>
            </a:pPr>
            <a:r>
              <a:rPr lang="en-US" sz="1800" b="0" i="0" spc="200" baseline="0" dirty="0">
                <a:solidFill>
                  <a:schemeClr val="bg1"/>
                </a:solidFill>
                <a:latin typeface="Gotham Medium" panose="02000604030000020004" pitchFamily="2" charset="0"/>
              </a:rPr>
              <a:t>WWW.CAMPBELLANDBRANNON.COM/</a:t>
            </a:r>
          </a:p>
        </p:txBody>
      </p:sp>
      <p:sp>
        <p:nvSpPr>
          <p:cNvPr id="36" name="Parallelogram 35">
            <a:extLst>
              <a:ext uri="{FF2B5EF4-FFF2-40B4-BE49-F238E27FC236}">
                <a16:creationId xmlns:a16="http://schemas.microsoft.com/office/drawing/2014/main" id="{8C0FDBFD-6207-5F12-D94B-0D2476D2BEC9}"/>
              </a:ext>
            </a:extLst>
          </p:cNvPr>
          <p:cNvSpPr/>
          <p:nvPr userDrawn="1"/>
        </p:nvSpPr>
        <p:spPr>
          <a:xfrm>
            <a:off x="369685" y="5834516"/>
            <a:ext cx="3195129" cy="369333"/>
          </a:xfrm>
          <a:prstGeom prst="parallelogram">
            <a:avLst>
              <a:gd name="adj" fmla="val 33162"/>
            </a:avLst>
          </a:prstGeom>
          <a:gradFill flip="none" rotWithShape="1">
            <a:gsLst>
              <a:gs pos="32000">
                <a:schemeClr val="accent2">
                  <a:shade val="30000"/>
                  <a:satMod val="115000"/>
                </a:schemeClr>
              </a:gs>
              <a:gs pos="66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1A9B3450-A9B7-31A2-C061-75DEB788D520}"/>
              </a:ext>
            </a:extLst>
          </p:cNvPr>
          <p:cNvSpPr>
            <a:spLocks noGrp="1"/>
          </p:cNvSpPr>
          <p:nvPr userDrawn="1">
            <p:ph type="body" sz="quarter" idx="11" hasCustomPrompt="1"/>
          </p:nvPr>
        </p:nvSpPr>
        <p:spPr>
          <a:xfrm>
            <a:off x="5876979" y="6336533"/>
            <a:ext cx="4795649" cy="365760"/>
          </a:xfrm>
        </p:spPr>
        <p:txBody>
          <a:bodyPr anchor="ctr">
            <a:noAutofit/>
          </a:bodyPr>
          <a:lstStyle>
            <a:lvl1pPr marL="0" indent="0">
              <a:lnSpc>
                <a:spcPct val="100000"/>
              </a:lnSpc>
              <a:buNone/>
              <a:defRPr sz="1800" b="0" i="0" spc="200" baseline="0">
                <a:solidFill>
                  <a:schemeClr val="bg1"/>
                </a:solidFill>
                <a:latin typeface="Gotham Medium" panose="02000604030000020004" pitchFamily="2" charset="0"/>
              </a:defRPr>
            </a:lvl1pPr>
          </a:lstStyle>
          <a:p>
            <a:pPr lvl="0"/>
            <a:r>
              <a:rPr lang="en-US" dirty="0"/>
              <a:t>CLASSTITLE</a:t>
            </a:r>
          </a:p>
        </p:txBody>
      </p:sp>
      <p:sp>
        <p:nvSpPr>
          <p:cNvPr id="35" name="Parallelogram 34">
            <a:extLst>
              <a:ext uri="{FF2B5EF4-FFF2-40B4-BE49-F238E27FC236}">
                <a16:creationId xmlns:a16="http://schemas.microsoft.com/office/drawing/2014/main" id="{62F3D546-6B4F-6C65-6EAF-BAC1A8C5D86C}"/>
              </a:ext>
            </a:extLst>
          </p:cNvPr>
          <p:cNvSpPr/>
          <p:nvPr userDrawn="1"/>
        </p:nvSpPr>
        <p:spPr>
          <a:xfrm>
            <a:off x="413827" y="5834516"/>
            <a:ext cx="3111903" cy="369333"/>
          </a:xfrm>
          <a:prstGeom prst="parallelogram">
            <a:avLst>
              <a:gd name="adj" fmla="val 3316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5AD31FBA-02E2-A4BF-F1F9-75E20264EBC8}"/>
              </a:ext>
            </a:extLst>
          </p:cNvPr>
          <p:cNvSpPr txBox="1"/>
          <p:nvPr userDrawn="1"/>
        </p:nvSpPr>
        <p:spPr>
          <a:xfrm>
            <a:off x="528262" y="5865292"/>
            <a:ext cx="3564816" cy="307777"/>
          </a:xfrm>
          <a:prstGeom prst="rect">
            <a:avLst/>
          </a:prstGeom>
          <a:noFill/>
        </p:spPr>
        <p:txBody>
          <a:bodyPr wrap="square" anchor="ctr">
            <a:spAutoFit/>
          </a:bodyPr>
          <a:lstStyle/>
          <a:p>
            <a:pPr marL="0" indent="0" algn="l" defTabSz="914377">
              <a:lnSpc>
                <a:spcPct val="100000"/>
              </a:lnSpc>
            </a:pPr>
            <a:r>
              <a:rPr lang="en-US" sz="1400" b="0" i="0" kern="0" spc="0" baseline="0" dirty="0">
                <a:solidFill>
                  <a:schemeClr val="bg1"/>
                </a:solidFill>
                <a:latin typeface="Gotham Light" pitchFamily="2" charset="77"/>
              </a:rPr>
              <a:t>Continuing Education Course</a:t>
            </a:r>
          </a:p>
        </p:txBody>
      </p:sp>
      <p:pic>
        <p:nvPicPr>
          <p:cNvPr id="10" name="Picture 9">
            <a:extLst>
              <a:ext uri="{FF2B5EF4-FFF2-40B4-BE49-F238E27FC236}">
                <a16:creationId xmlns:a16="http://schemas.microsoft.com/office/drawing/2014/main" id="{03AC388C-CA02-73E3-D409-70CCC653397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360660" y="6336533"/>
            <a:ext cx="807519" cy="276999"/>
          </a:xfrm>
          <a:prstGeom prst="rect">
            <a:avLst/>
          </a:prstGeom>
        </p:spPr>
      </p:pic>
      <p:pic>
        <p:nvPicPr>
          <p:cNvPr id="14" name="Picture 15">
            <a:extLst>
              <a:ext uri="{FF2B5EF4-FFF2-40B4-BE49-F238E27FC236}">
                <a16:creationId xmlns:a16="http://schemas.microsoft.com/office/drawing/2014/main" id="{C330375E-DFCB-E1FF-CF7A-A2CBB88457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14458" y="247036"/>
            <a:ext cx="6347670" cy="1548831"/>
          </a:xfrm>
          <a:prstGeom prst="rect">
            <a:avLst/>
          </a:prstGeom>
        </p:spPr>
      </p:pic>
    </p:spTree>
    <p:extLst>
      <p:ext uri="{BB962C8B-B14F-4D97-AF65-F5344CB8AC3E}">
        <p14:creationId xmlns:p14="http://schemas.microsoft.com/office/powerpoint/2010/main" val="26345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5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122181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35ADF3-E920-6750-1A33-45A55C2B0370}"/>
              </a:ext>
            </a:extLst>
          </p:cNvPr>
          <p:cNvSpPr/>
          <p:nvPr userDrawn="1"/>
        </p:nvSpPr>
        <p:spPr>
          <a:xfrm>
            <a:off x="0" y="1"/>
            <a:ext cx="12192000" cy="133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0EF41-6EFB-CF31-CE00-2F0FCB5DFE1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F413275-26BB-D670-2DD6-F6029633C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3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87C6D-38C8-F044-BF87-86354D5B6CA0}"/>
              </a:ext>
            </a:extLst>
          </p:cNvPr>
          <p:cNvSpPr>
            <a:spLocks noGrp="1"/>
          </p:cNvSpPr>
          <p:nvPr>
            <p:ph type="title"/>
          </p:nvPr>
        </p:nvSpPr>
        <p:spPr>
          <a:xfrm>
            <a:off x="433059" y="365127"/>
            <a:ext cx="11325884" cy="9683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C96723-59FE-41D7-580C-C64951EE00BA}"/>
              </a:ext>
            </a:extLst>
          </p:cNvPr>
          <p:cNvSpPr>
            <a:spLocks noGrp="1"/>
          </p:cNvSpPr>
          <p:nvPr>
            <p:ph type="body" idx="1"/>
          </p:nvPr>
        </p:nvSpPr>
        <p:spPr>
          <a:xfrm>
            <a:off x="433059" y="1422402"/>
            <a:ext cx="11325884"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F75F88D-B81D-49F7-18F0-3A3DB87C185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12" name="TextBox 11">
            <a:extLst>
              <a:ext uri="{FF2B5EF4-FFF2-40B4-BE49-F238E27FC236}">
                <a16:creationId xmlns:a16="http://schemas.microsoft.com/office/drawing/2014/main" id="{1BE73877-74C3-B564-BBBD-D9F6696AFCA4}"/>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5" name="Picture 7">
            <a:extLst>
              <a:ext uri="{FF2B5EF4-FFF2-40B4-BE49-F238E27FC236}">
                <a16:creationId xmlns:a16="http://schemas.microsoft.com/office/drawing/2014/main" id="{E9017282-1002-3FC7-FF13-710D65CC4A94}"/>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9806122" y="6252430"/>
            <a:ext cx="1952820" cy="476488"/>
          </a:xfrm>
          <a:prstGeom prst="rect">
            <a:avLst/>
          </a:prstGeom>
        </p:spPr>
      </p:pic>
    </p:spTree>
    <p:extLst>
      <p:ext uri="{BB962C8B-B14F-4D97-AF65-F5344CB8AC3E}">
        <p14:creationId xmlns:p14="http://schemas.microsoft.com/office/powerpoint/2010/main" val="20921339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68" r:id="rId4"/>
    <p:sldLayoutId id="2147483681" r:id="rId5"/>
    <p:sldLayoutId id="2147483667" r:id="rId6"/>
    <p:sldLayoutId id="2147483650" r:id="rId7"/>
    <p:sldLayoutId id="2147483670" r:id="rId8"/>
    <p:sldLayoutId id="2147483682" r:id="rId9"/>
    <p:sldLayoutId id="2147483672" r:id="rId10"/>
    <p:sldLayoutId id="2147483673" r:id="rId11"/>
    <p:sldLayoutId id="2147483684" r:id="rId12"/>
    <p:sldLayoutId id="2147483689" r:id="rId13"/>
    <p:sldLayoutId id="2147483690" r:id="rId14"/>
    <p:sldLayoutId id="2147483691" r:id="rId15"/>
    <p:sldLayoutId id="2147483692" r:id="rId16"/>
    <p:sldLayoutId id="2147483693" r:id="rId17"/>
    <p:sldLayoutId id="2147483694" r:id="rId18"/>
    <p:sldLayoutId id="2147483685" r:id="rId19"/>
    <p:sldLayoutId id="2147483686" r:id="rId20"/>
    <p:sldLayoutId id="2147483687" r:id="rId21"/>
    <p:sldLayoutId id="2147483688" r:id="rId22"/>
    <p:sldLayoutId id="2147483651" r:id="rId23"/>
    <p:sldLayoutId id="2147483669" r:id="rId24"/>
    <p:sldLayoutId id="2147483683" r:id="rId25"/>
    <p:sldLayoutId id="2147483656" r:id="rId26"/>
    <p:sldLayoutId id="2147483675" r:id="rId27"/>
    <p:sldLayoutId id="2147483671" r:id="rId28"/>
    <p:sldLayoutId id="2147483676" r:id="rId29"/>
    <p:sldLayoutId id="2147483657" r:id="rId30"/>
    <p:sldLayoutId id="2147483662" r:id="rId31"/>
    <p:sldLayoutId id="2147483664" r:id="rId32"/>
    <p:sldLayoutId id="2147483652" r:id="rId33"/>
    <p:sldLayoutId id="2147483653" r:id="rId34"/>
    <p:sldLayoutId id="2147483674" r:id="rId35"/>
    <p:sldLayoutId id="2147483654" r:id="rId36"/>
    <p:sldLayoutId id="2147483677" r:id="rId37"/>
    <p:sldLayoutId id="214748365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100000"/>
        </a:lnSpc>
        <a:spcBef>
          <a:spcPct val="0"/>
        </a:spcBef>
        <a:buNone/>
        <a:defRPr sz="4400" b="0" i="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www.flickr.com/photos/jeepersmedia/29219591286/" TargetMode="External"/><Relationship Id="rId2" Type="http://schemas.openxmlformats.org/officeDocument/2006/relationships/image" Target="../media/image57.jpg"/><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https://yelhispressing.wordpress.com/2015/03/18/hurricanes/" TargetMode="External"/><Relationship Id="rId2" Type="http://schemas.openxmlformats.org/officeDocument/2006/relationships/image" Target="../media/image65.gif"/><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78.jfif"/><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5DBC-CB64-0BFD-69E1-3DD3EA033BC3}"/>
              </a:ext>
            </a:extLst>
          </p:cNvPr>
          <p:cNvSpPr>
            <a:spLocks noGrp="1"/>
          </p:cNvSpPr>
          <p:nvPr>
            <p:ph type="ctrTitle"/>
          </p:nvPr>
        </p:nvSpPr>
        <p:spPr/>
        <p:txBody>
          <a:bodyPr>
            <a:normAutofit/>
          </a:bodyPr>
          <a:lstStyle/>
          <a:p>
            <a:r>
              <a:rPr lang="en-US" dirty="0"/>
              <a:t>2026 GAR Changes </a:t>
            </a:r>
          </a:p>
        </p:txBody>
      </p:sp>
      <p:sp>
        <p:nvSpPr>
          <p:cNvPr id="4" name="Text Placeholder 3">
            <a:extLst>
              <a:ext uri="{FF2B5EF4-FFF2-40B4-BE49-F238E27FC236}">
                <a16:creationId xmlns:a16="http://schemas.microsoft.com/office/drawing/2014/main" id="{A1705C43-C71E-F54A-1CED-766A2FF2AF41}"/>
              </a:ext>
            </a:extLst>
          </p:cNvPr>
          <p:cNvSpPr>
            <a:spLocks noGrp="1"/>
          </p:cNvSpPr>
          <p:nvPr>
            <p:ph type="body" sz="quarter" idx="11"/>
          </p:nvPr>
        </p:nvSpPr>
        <p:spPr/>
        <p:txBody>
          <a:bodyPr/>
          <a:lstStyle/>
          <a:p>
            <a:r>
              <a:rPr lang="en-US" dirty="0"/>
              <a:t>2026GARCHANGES</a:t>
            </a:r>
          </a:p>
        </p:txBody>
      </p:sp>
    </p:spTree>
    <p:extLst>
      <p:ext uri="{BB962C8B-B14F-4D97-AF65-F5344CB8AC3E}">
        <p14:creationId xmlns:p14="http://schemas.microsoft.com/office/powerpoint/2010/main" val="392863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1BE6CA-DAC7-4017-86A7-A9C8831C88A4}"/>
              </a:ext>
            </a:extLst>
          </p:cNvPr>
          <p:cNvSpPr>
            <a:spLocks noGrp="1"/>
          </p:cNvSpPr>
          <p:nvPr>
            <p:ph type="body" sz="half" idx="2"/>
          </p:nvPr>
        </p:nvSpPr>
        <p:spPr>
          <a:xfrm>
            <a:off x="731126" y="2583556"/>
            <a:ext cx="4037723" cy="3293200"/>
          </a:xfrm>
        </p:spPr>
        <p:txBody>
          <a:bodyPr/>
          <a:lstStyle/>
          <a:p>
            <a:pPr marL="0" indent="0">
              <a:buNone/>
            </a:pPr>
            <a:r>
              <a:rPr lang="en-US" dirty="0"/>
              <a:t>Used when two Brokerages will co-list a property.</a:t>
            </a:r>
          </a:p>
          <a:p>
            <a:pPr marL="0" indent="0">
              <a:buNone/>
            </a:pPr>
            <a:endParaRPr lang="en-US" dirty="0"/>
          </a:p>
          <a:p>
            <a:pPr marL="0" indent="0">
              <a:buNone/>
            </a:pPr>
            <a:r>
              <a:rPr lang="en-US" dirty="0"/>
              <a:t>Outlines the division of responsibilities and sharing of Compensation</a:t>
            </a:r>
          </a:p>
          <a:p>
            <a:pPr marL="0" indent="0">
              <a:buNone/>
            </a:pPr>
            <a:endParaRPr lang="en-US" dirty="0"/>
          </a:p>
          <a:p>
            <a:pPr marL="0" indent="0">
              <a:buNone/>
            </a:pPr>
            <a:r>
              <a:rPr lang="en-US" dirty="0"/>
              <a:t>Why as a broker might you want to co-list a property with another brokerage? </a:t>
            </a:r>
          </a:p>
        </p:txBody>
      </p:sp>
      <p:sp>
        <p:nvSpPr>
          <p:cNvPr id="2" name="Title 1">
            <a:extLst>
              <a:ext uri="{FF2B5EF4-FFF2-40B4-BE49-F238E27FC236}">
                <a16:creationId xmlns:a16="http://schemas.microsoft.com/office/drawing/2014/main" id="{2CD07F29-F46C-F8A8-44AD-010C8D472F0C}"/>
              </a:ext>
            </a:extLst>
          </p:cNvPr>
          <p:cNvSpPr>
            <a:spLocks noGrp="1"/>
          </p:cNvSpPr>
          <p:nvPr>
            <p:ph type="title"/>
          </p:nvPr>
        </p:nvSpPr>
        <p:spPr/>
        <p:txBody>
          <a:bodyPr/>
          <a:lstStyle/>
          <a:p>
            <a:r>
              <a:rPr lang="en-US" sz="2800" dirty="0"/>
              <a:t>NEW FORM! </a:t>
            </a:r>
            <a:br>
              <a:rPr lang="en-US" sz="2800" dirty="0"/>
            </a:br>
            <a:r>
              <a:rPr lang="en-US" sz="2800" dirty="0"/>
              <a:t>F105 Exclusive Co-Listing Seller Brokerage Engagement Agreement</a:t>
            </a:r>
            <a:r>
              <a:rPr lang="en-US" sz="3200" dirty="0"/>
              <a:t>	</a:t>
            </a:r>
          </a:p>
        </p:txBody>
      </p:sp>
      <p:pic>
        <p:nvPicPr>
          <p:cNvPr id="6" name="Picture 5">
            <a:extLst>
              <a:ext uri="{FF2B5EF4-FFF2-40B4-BE49-F238E27FC236}">
                <a16:creationId xmlns:a16="http://schemas.microsoft.com/office/drawing/2014/main" id="{82B65024-777A-166E-D5CC-C03FBD824723}"/>
              </a:ext>
            </a:extLst>
          </p:cNvPr>
          <p:cNvPicPr>
            <a:picLocks noChangeAspect="1"/>
          </p:cNvPicPr>
          <p:nvPr/>
        </p:nvPicPr>
        <p:blipFill>
          <a:blip r:embed="rId2"/>
          <a:stretch>
            <a:fillRect/>
          </a:stretch>
        </p:blipFill>
        <p:spPr>
          <a:xfrm>
            <a:off x="6589776" y="70560"/>
            <a:ext cx="5059680" cy="6641376"/>
          </a:xfrm>
          <a:prstGeom prst="rect">
            <a:avLst/>
          </a:prstGeom>
        </p:spPr>
      </p:pic>
    </p:spTree>
    <p:extLst>
      <p:ext uri="{BB962C8B-B14F-4D97-AF65-F5344CB8AC3E}">
        <p14:creationId xmlns:p14="http://schemas.microsoft.com/office/powerpoint/2010/main" val="277678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7C93-E8A0-2EEC-7F43-433A83A03853}"/>
              </a:ext>
            </a:extLst>
          </p:cNvPr>
          <p:cNvSpPr>
            <a:spLocks noGrp="1"/>
          </p:cNvSpPr>
          <p:nvPr>
            <p:ph type="title"/>
          </p:nvPr>
        </p:nvSpPr>
        <p:spPr/>
        <p:txBody>
          <a:bodyPr>
            <a:noAutofit/>
          </a:bodyPr>
          <a:lstStyle/>
          <a:p>
            <a:r>
              <a:rPr lang="en-US" sz="3600" dirty="0"/>
              <a:t>F105 Exclusive Co-Listing Seller Brokerage Engagement Agreement</a:t>
            </a:r>
          </a:p>
        </p:txBody>
      </p:sp>
      <p:sp>
        <p:nvSpPr>
          <p:cNvPr id="3" name="Content Placeholder 2">
            <a:extLst>
              <a:ext uri="{FF2B5EF4-FFF2-40B4-BE49-F238E27FC236}">
                <a16:creationId xmlns:a16="http://schemas.microsoft.com/office/drawing/2014/main" id="{417670C3-4851-99E8-1F96-332001C1F646}"/>
              </a:ext>
            </a:extLst>
          </p:cNvPr>
          <p:cNvSpPr>
            <a:spLocks noGrp="1"/>
          </p:cNvSpPr>
          <p:nvPr>
            <p:ph idx="1"/>
          </p:nvPr>
        </p:nvSpPr>
        <p:spPr>
          <a:xfrm>
            <a:off x="433059" y="1422403"/>
            <a:ext cx="11325884" cy="968376"/>
          </a:xfrm>
        </p:spPr>
        <p:txBody>
          <a:bodyPr/>
          <a:lstStyle/>
          <a:p>
            <a:pPr marL="0" indent="0">
              <a:buNone/>
            </a:pPr>
            <a:r>
              <a:rPr lang="en-US" dirty="0"/>
              <a:t>The terms for Compensation look nearly identical to F101 but also includes an agreement between the two listing brokerages to share Compensation.</a:t>
            </a:r>
          </a:p>
        </p:txBody>
      </p:sp>
      <p:pic>
        <p:nvPicPr>
          <p:cNvPr id="5" name="Picture 4">
            <a:extLst>
              <a:ext uri="{FF2B5EF4-FFF2-40B4-BE49-F238E27FC236}">
                <a16:creationId xmlns:a16="http://schemas.microsoft.com/office/drawing/2014/main" id="{DCABC649-3DA1-066E-0591-A05646536C81}"/>
              </a:ext>
            </a:extLst>
          </p:cNvPr>
          <p:cNvPicPr>
            <a:picLocks noChangeAspect="1"/>
          </p:cNvPicPr>
          <p:nvPr/>
        </p:nvPicPr>
        <p:blipFill>
          <a:blip r:embed="rId2"/>
          <a:stretch>
            <a:fillRect/>
          </a:stretch>
        </p:blipFill>
        <p:spPr>
          <a:xfrm>
            <a:off x="201117" y="2955629"/>
            <a:ext cx="7086924" cy="1574872"/>
          </a:xfrm>
          <a:prstGeom prst="rect">
            <a:avLst/>
          </a:prstGeom>
        </p:spPr>
      </p:pic>
      <p:pic>
        <p:nvPicPr>
          <p:cNvPr id="4" name="Picture 4" descr="Kenny Were The Millers GIF - Kenny Were The Millers Wait You Guys Are  Getting Paid - Discover &amp; Share GIFs">
            <a:extLst>
              <a:ext uri="{FF2B5EF4-FFF2-40B4-BE49-F238E27FC236}">
                <a16:creationId xmlns:a16="http://schemas.microsoft.com/office/drawing/2014/main" id="{6299D14E-A14D-55FB-FE0D-E079E6545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433" y="2862778"/>
            <a:ext cx="474345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01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F1263-65EB-E2DF-0334-70F59FD9D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EEF77-A739-4224-FB62-A71A76BD3075}"/>
              </a:ext>
            </a:extLst>
          </p:cNvPr>
          <p:cNvSpPr>
            <a:spLocks noGrp="1"/>
          </p:cNvSpPr>
          <p:nvPr>
            <p:ph type="title"/>
          </p:nvPr>
        </p:nvSpPr>
        <p:spPr/>
        <p:txBody>
          <a:bodyPr>
            <a:noAutofit/>
          </a:bodyPr>
          <a:lstStyle/>
          <a:p>
            <a:r>
              <a:rPr lang="en-US" sz="3600" dirty="0"/>
              <a:t>F105 Exclusive Co-Listing Seller Brokerage Engagement Agreement</a:t>
            </a:r>
          </a:p>
        </p:txBody>
      </p:sp>
      <p:sp>
        <p:nvSpPr>
          <p:cNvPr id="3" name="Content Placeholder 2">
            <a:extLst>
              <a:ext uri="{FF2B5EF4-FFF2-40B4-BE49-F238E27FC236}">
                <a16:creationId xmlns:a16="http://schemas.microsoft.com/office/drawing/2014/main" id="{3085EABC-C6E5-2323-A01F-D15A361FB223}"/>
              </a:ext>
            </a:extLst>
          </p:cNvPr>
          <p:cNvSpPr>
            <a:spLocks noGrp="1"/>
          </p:cNvSpPr>
          <p:nvPr>
            <p:ph idx="1"/>
          </p:nvPr>
        </p:nvSpPr>
        <p:spPr>
          <a:xfrm>
            <a:off x="433059" y="1779018"/>
            <a:ext cx="4684202" cy="2180334"/>
          </a:xfrm>
        </p:spPr>
        <p:txBody>
          <a:bodyPr>
            <a:normAutofit/>
          </a:bodyPr>
          <a:lstStyle/>
          <a:p>
            <a:pPr marL="0" indent="0">
              <a:buNone/>
            </a:pPr>
            <a:r>
              <a:rPr lang="en-US" dirty="0"/>
              <a:t>A(9) </a:t>
            </a:r>
            <a:r>
              <a:rPr lang="en-US" u="sng" dirty="0"/>
              <a:t>Directions for Filling out Division of Labor Between Co-Listing Brokers</a:t>
            </a:r>
          </a:p>
          <a:p>
            <a:r>
              <a:rPr lang="en-US" dirty="0"/>
              <a:t>Makes clear who is responsible for each task  </a:t>
            </a:r>
            <a:r>
              <a:rPr lang="en-US" u="sng" dirty="0"/>
              <a:t> </a:t>
            </a:r>
            <a:endParaRPr lang="en-US" dirty="0"/>
          </a:p>
        </p:txBody>
      </p:sp>
      <p:pic>
        <p:nvPicPr>
          <p:cNvPr id="5" name="Picture 4">
            <a:extLst>
              <a:ext uri="{FF2B5EF4-FFF2-40B4-BE49-F238E27FC236}">
                <a16:creationId xmlns:a16="http://schemas.microsoft.com/office/drawing/2014/main" id="{22DE1956-9CB4-289D-AF72-44A823C6A9A9}"/>
              </a:ext>
            </a:extLst>
          </p:cNvPr>
          <p:cNvPicPr>
            <a:picLocks noChangeAspect="1"/>
          </p:cNvPicPr>
          <p:nvPr/>
        </p:nvPicPr>
        <p:blipFill>
          <a:blip r:embed="rId2"/>
          <a:stretch>
            <a:fillRect/>
          </a:stretch>
        </p:blipFill>
        <p:spPr>
          <a:xfrm>
            <a:off x="5303519" y="1413689"/>
            <a:ext cx="6635827" cy="5444311"/>
          </a:xfrm>
          <a:prstGeom prst="rect">
            <a:avLst/>
          </a:prstGeom>
        </p:spPr>
      </p:pic>
    </p:spTree>
    <p:extLst>
      <p:ext uri="{BB962C8B-B14F-4D97-AF65-F5344CB8AC3E}">
        <p14:creationId xmlns:p14="http://schemas.microsoft.com/office/powerpoint/2010/main" val="122005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BE5508-859F-0341-872A-07869428DC11}"/>
              </a:ext>
            </a:extLst>
          </p:cNvPr>
          <p:cNvSpPr>
            <a:spLocks noGrp="1"/>
          </p:cNvSpPr>
          <p:nvPr>
            <p:ph type="body" sz="half" idx="2"/>
          </p:nvPr>
        </p:nvSpPr>
        <p:spPr/>
        <p:txBody>
          <a:bodyPr>
            <a:normAutofit/>
          </a:bodyPr>
          <a:lstStyle/>
          <a:p>
            <a:r>
              <a:rPr lang="en-US" sz="2800" dirty="0"/>
              <a:t>Exclusive Buyer Brokerage Engagement agreement </a:t>
            </a:r>
          </a:p>
          <a:p>
            <a:endParaRPr lang="en-US" sz="2800" dirty="0"/>
          </a:p>
          <a:p>
            <a:endParaRPr lang="en-US" sz="2800" dirty="0"/>
          </a:p>
        </p:txBody>
      </p:sp>
      <p:sp>
        <p:nvSpPr>
          <p:cNvPr id="4" name="Title 3">
            <a:extLst>
              <a:ext uri="{FF2B5EF4-FFF2-40B4-BE49-F238E27FC236}">
                <a16:creationId xmlns:a16="http://schemas.microsoft.com/office/drawing/2014/main" id="{C6D70A73-9EA6-0C7A-098B-4CBC03AAE97A}"/>
              </a:ext>
            </a:extLst>
          </p:cNvPr>
          <p:cNvSpPr>
            <a:spLocks noGrp="1"/>
          </p:cNvSpPr>
          <p:nvPr>
            <p:ph type="title"/>
          </p:nvPr>
        </p:nvSpPr>
        <p:spPr/>
        <p:txBody>
          <a:bodyPr/>
          <a:lstStyle/>
          <a:p>
            <a:r>
              <a:rPr lang="en-US" dirty="0"/>
              <a:t>F110:</a:t>
            </a:r>
          </a:p>
        </p:txBody>
      </p:sp>
      <p:pic>
        <p:nvPicPr>
          <p:cNvPr id="5" name="Picture 4">
            <a:extLst>
              <a:ext uri="{FF2B5EF4-FFF2-40B4-BE49-F238E27FC236}">
                <a16:creationId xmlns:a16="http://schemas.microsoft.com/office/drawing/2014/main" id="{FFC0353E-2B16-1B8B-2955-5AC6E8130903}"/>
              </a:ext>
            </a:extLst>
          </p:cNvPr>
          <p:cNvPicPr>
            <a:picLocks noChangeAspect="1"/>
          </p:cNvPicPr>
          <p:nvPr/>
        </p:nvPicPr>
        <p:blipFill>
          <a:blip r:embed="rId2"/>
          <a:stretch>
            <a:fillRect/>
          </a:stretch>
        </p:blipFill>
        <p:spPr>
          <a:xfrm>
            <a:off x="6440620" y="274320"/>
            <a:ext cx="4404195" cy="5788152"/>
          </a:xfrm>
          <a:prstGeom prst="rect">
            <a:avLst/>
          </a:prstGeom>
        </p:spPr>
      </p:pic>
    </p:spTree>
    <p:extLst>
      <p:ext uri="{BB962C8B-B14F-4D97-AF65-F5344CB8AC3E}">
        <p14:creationId xmlns:p14="http://schemas.microsoft.com/office/powerpoint/2010/main" val="328030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799EA-93D6-B71D-BB24-F3C824758B34}"/>
              </a:ext>
            </a:extLst>
          </p:cNvPr>
          <p:cNvSpPr>
            <a:spLocks noGrp="1"/>
          </p:cNvSpPr>
          <p:nvPr>
            <p:ph type="title"/>
          </p:nvPr>
        </p:nvSpPr>
        <p:spPr/>
        <p:txBody>
          <a:bodyPr>
            <a:noAutofit/>
          </a:bodyPr>
          <a:lstStyle/>
          <a:p>
            <a:r>
              <a:rPr lang="en-US" sz="3600" dirty="0"/>
              <a:t>F110: Exclusive Buyer Brokerage Engagement Agreement</a:t>
            </a:r>
          </a:p>
        </p:txBody>
      </p:sp>
      <p:sp>
        <p:nvSpPr>
          <p:cNvPr id="3" name="Content Placeholder 2">
            <a:extLst>
              <a:ext uri="{FF2B5EF4-FFF2-40B4-BE49-F238E27FC236}">
                <a16:creationId xmlns:a16="http://schemas.microsoft.com/office/drawing/2014/main" id="{6015290C-988A-A935-B3CF-828DFE9F57FA}"/>
              </a:ext>
            </a:extLst>
          </p:cNvPr>
          <p:cNvSpPr>
            <a:spLocks noGrp="1"/>
          </p:cNvSpPr>
          <p:nvPr>
            <p:ph idx="1"/>
          </p:nvPr>
        </p:nvSpPr>
        <p:spPr/>
        <p:txBody>
          <a:bodyPr>
            <a:normAutofit/>
          </a:bodyPr>
          <a:lstStyle/>
          <a:p>
            <a:pPr marL="0" indent="0">
              <a:buNone/>
            </a:pPr>
            <a:r>
              <a:rPr lang="en-US" dirty="0"/>
              <a:t>A(4)(g) </a:t>
            </a:r>
            <a:r>
              <a:rPr lang="en-US" u="sng" dirty="0"/>
              <a:t>Protected Period </a:t>
            </a:r>
          </a:p>
          <a:p>
            <a:pPr marL="0" indent="0">
              <a:buNone/>
            </a:pPr>
            <a:r>
              <a:rPr lang="en-US" dirty="0"/>
              <a:t>Clarified that this only applies if unilaterally terminated or expired.  </a:t>
            </a:r>
          </a:p>
          <a:p>
            <a:pPr marL="0" indent="0">
              <a:buNone/>
            </a:pPr>
            <a:endParaRPr lang="en-US" u="sng" dirty="0"/>
          </a:p>
          <a:p>
            <a:pPr marL="0" indent="0">
              <a:buNone/>
            </a:pPr>
            <a:endParaRPr lang="en-US" u="sng" dirty="0"/>
          </a:p>
          <a:p>
            <a:pPr marL="0" indent="0">
              <a:buNone/>
            </a:pPr>
            <a:endParaRPr lang="en-US" u="sng" dirty="0"/>
          </a:p>
          <a:p>
            <a:pPr marL="0" indent="0">
              <a:buNone/>
            </a:pPr>
            <a:r>
              <a:rPr lang="en-US" dirty="0"/>
              <a:t>B(4)(d) </a:t>
            </a:r>
            <a:r>
              <a:rPr lang="en-US" u="sng" dirty="0"/>
              <a:t>Protected Period </a:t>
            </a:r>
            <a:r>
              <a:rPr lang="en-US" dirty="0"/>
              <a:t> Definition of the Protected Period updated to align with the definition in the Seller Brokerage Agreements.  </a:t>
            </a:r>
          </a:p>
          <a:p>
            <a:pPr marL="0" indent="0">
              <a:buNone/>
            </a:pPr>
            <a:endParaRPr lang="en-US" dirty="0"/>
          </a:p>
          <a:p>
            <a:pPr marL="0" indent="0">
              <a:buNone/>
            </a:pPr>
            <a:endParaRPr lang="en-US" dirty="0"/>
          </a:p>
          <a:p>
            <a:pPr marL="0" indent="0">
              <a:buNone/>
            </a:pPr>
            <a:endParaRPr lang="en-US" dirty="0"/>
          </a:p>
          <a:p>
            <a:pPr marL="0" indent="0">
              <a:buNone/>
            </a:pPr>
            <a:r>
              <a:rPr lang="en-US" dirty="0"/>
              <a:t>Universal Change: F113 </a:t>
            </a:r>
          </a:p>
          <a:p>
            <a:pPr marL="0" indent="0">
              <a:buNone/>
            </a:pPr>
            <a:r>
              <a:rPr lang="en-US" dirty="0"/>
              <a:t>Protected Period added to F116 (Agreement to Work with Buyer as a Customer) </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9C11D553-7712-C1DF-75E4-5502ADE0689D}"/>
              </a:ext>
            </a:extLst>
          </p:cNvPr>
          <p:cNvPicPr>
            <a:picLocks noChangeAspect="1"/>
          </p:cNvPicPr>
          <p:nvPr/>
        </p:nvPicPr>
        <p:blipFill>
          <a:blip r:embed="rId2"/>
          <a:stretch>
            <a:fillRect/>
          </a:stretch>
        </p:blipFill>
        <p:spPr>
          <a:xfrm>
            <a:off x="1651189" y="2304288"/>
            <a:ext cx="7862924" cy="502132"/>
          </a:xfrm>
          <a:prstGeom prst="rect">
            <a:avLst/>
          </a:prstGeom>
        </p:spPr>
      </p:pic>
    </p:spTree>
    <p:extLst>
      <p:ext uri="{BB962C8B-B14F-4D97-AF65-F5344CB8AC3E}">
        <p14:creationId xmlns:p14="http://schemas.microsoft.com/office/powerpoint/2010/main" val="405380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F9B7-8564-D06B-2BEE-FA1DC7ED5E4A}"/>
              </a:ext>
            </a:extLst>
          </p:cNvPr>
          <p:cNvSpPr>
            <a:spLocks noGrp="1"/>
          </p:cNvSpPr>
          <p:nvPr>
            <p:ph type="title"/>
          </p:nvPr>
        </p:nvSpPr>
        <p:spPr/>
        <p:txBody>
          <a:bodyPr/>
          <a:lstStyle/>
          <a:p>
            <a:r>
              <a:rPr lang="en-US" dirty="0"/>
              <a:t>Purchase and Sale Agreement </a:t>
            </a:r>
          </a:p>
        </p:txBody>
      </p:sp>
    </p:spTree>
    <p:extLst>
      <p:ext uri="{BB962C8B-B14F-4D97-AF65-F5344CB8AC3E}">
        <p14:creationId xmlns:p14="http://schemas.microsoft.com/office/powerpoint/2010/main" val="163141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148191-BD3C-B254-19A0-E2F3144081BA}"/>
              </a:ext>
            </a:extLst>
          </p:cNvPr>
          <p:cNvSpPr>
            <a:spLocks noGrp="1"/>
          </p:cNvSpPr>
          <p:nvPr>
            <p:ph type="body" sz="half" idx="2"/>
          </p:nvPr>
        </p:nvSpPr>
        <p:spPr/>
        <p:txBody>
          <a:bodyPr>
            <a:normAutofit/>
          </a:bodyPr>
          <a:lstStyle/>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solidFill>
                <a:schemeClr val="tx2"/>
              </a:solidFill>
            </a:endParaRPr>
          </a:p>
        </p:txBody>
      </p:sp>
      <p:sp>
        <p:nvSpPr>
          <p:cNvPr id="4" name="Title 3">
            <a:extLst>
              <a:ext uri="{FF2B5EF4-FFF2-40B4-BE49-F238E27FC236}">
                <a16:creationId xmlns:a16="http://schemas.microsoft.com/office/drawing/2014/main" id="{2815EE72-09E6-24B3-80E6-C37FD9E73056}"/>
              </a:ext>
            </a:extLst>
          </p:cNvPr>
          <p:cNvSpPr>
            <a:spLocks noGrp="1"/>
          </p:cNvSpPr>
          <p:nvPr>
            <p:ph type="title"/>
          </p:nvPr>
        </p:nvSpPr>
        <p:spPr>
          <a:xfrm>
            <a:off x="731127" y="1358020"/>
            <a:ext cx="4409044" cy="1377884"/>
          </a:xfrm>
        </p:spPr>
        <p:txBody>
          <a:bodyPr>
            <a:normAutofit/>
          </a:bodyPr>
          <a:lstStyle/>
          <a:p>
            <a:r>
              <a:rPr lang="en-US" dirty="0"/>
              <a:t>F201 Purchase and Sale Agreement</a:t>
            </a:r>
          </a:p>
        </p:txBody>
      </p:sp>
      <p:pic>
        <p:nvPicPr>
          <p:cNvPr id="7" name="Picture 6">
            <a:extLst>
              <a:ext uri="{FF2B5EF4-FFF2-40B4-BE49-F238E27FC236}">
                <a16:creationId xmlns:a16="http://schemas.microsoft.com/office/drawing/2014/main" id="{2E0C5821-41A8-5853-83BF-687146009560}"/>
              </a:ext>
            </a:extLst>
          </p:cNvPr>
          <p:cNvPicPr>
            <a:picLocks noChangeAspect="1"/>
          </p:cNvPicPr>
          <p:nvPr/>
        </p:nvPicPr>
        <p:blipFill>
          <a:blip r:embed="rId2"/>
          <a:stretch>
            <a:fillRect/>
          </a:stretch>
        </p:blipFill>
        <p:spPr>
          <a:xfrm>
            <a:off x="6571984" y="244443"/>
            <a:ext cx="4590939" cy="6030605"/>
          </a:xfrm>
          <a:prstGeom prst="rect">
            <a:avLst/>
          </a:prstGeom>
        </p:spPr>
      </p:pic>
    </p:spTree>
    <p:extLst>
      <p:ext uri="{BB962C8B-B14F-4D97-AF65-F5344CB8AC3E}">
        <p14:creationId xmlns:p14="http://schemas.microsoft.com/office/powerpoint/2010/main" val="304667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C942A-5EBE-638B-B868-E8653FACB234}"/>
              </a:ext>
            </a:extLst>
          </p:cNvPr>
          <p:cNvSpPr>
            <a:spLocks noGrp="1"/>
          </p:cNvSpPr>
          <p:nvPr>
            <p:ph type="title"/>
          </p:nvPr>
        </p:nvSpPr>
        <p:spPr/>
        <p:txBody>
          <a:bodyPr/>
          <a:lstStyle/>
          <a:p>
            <a:r>
              <a:rPr lang="en-US" dirty="0"/>
              <a:t>Purchase and Sale Agreement (F201) </a:t>
            </a:r>
          </a:p>
        </p:txBody>
      </p:sp>
      <p:sp>
        <p:nvSpPr>
          <p:cNvPr id="3" name="Content Placeholder 2">
            <a:extLst>
              <a:ext uri="{FF2B5EF4-FFF2-40B4-BE49-F238E27FC236}">
                <a16:creationId xmlns:a16="http://schemas.microsoft.com/office/drawing/2014/main" id="{4AAF7568-421B-C0AF-427A-B7B8A1186878}"/>
              </a:ext>
            </a:extLst>
          </p:cNvPr>
          <p:cNvSpPr>
            <a:spLocks noGrp="1"/>
          </p:cNvSpPr>
          <p:nvPr>
            <p:ph idx="1"/>
          </p:nvPr>
        </p:nvSpPr>
        <p:spPr>
          <a:xfrm>
            <a:off x="433059" y="1422402"/>
            <a:ext cx="11325884" cy="5005558"/>
          </a:xfrm>
        </p:spPr>
        <p:txBody>
          <a:bodyPr>
            <a:normAutofit fontScale="92500" lnSpcReduction="10000"/>
          </a:bodyPr>
          <a:lstStyle/>
          <a:p>
            <a:pPr marL="0" indent="0">
              <a:buNone/>
            </a:pPr>
            <a:r>
              <a:rPr lang="en-US" dirty="0"/>
              <a:t>A(1) </a:t>
            </a:r>
            <a:r>
              <a:rPr lang="en-US" u="sng" dirty="0"/>
              <a:t>Purchase and Sale </a:t>
            </a:r>
          </a:p>
          <a:p>
            <a:pPr marL="0" indent="0">
              <a:buNone/>
            </a:pPr>
            <a:r>
              <a:rPr lang="en-US" dirty="0"/>
              <a:t>Identify the property being sold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Practice Tip!  If there are multiple parcels makes sure to include each parcel ID and that the attached legal description includes all parcels. </a:t>
            </a:r>
          </a:p>
          <a:p>
            <a:pPr marL="0" indent="0">
              <a:buNone/>
            </a:pPr>
            <a:r>
              <a:rPr lang="en-US" dirty="0"/>
              <a:t>If you don’t have the legal description you can use the Deed Book and Page reference. </a:t>
            </a:r>
          </a:p>
        </p:txBody>
      </p:sp>
      <p:pic>
        <p:nvPicPr>
          <p:cNvPr id="5" name="Picture 4">
            <a:extLst>
              <a:ext uri="{FF2B5EF4-FFF2-40B4-BE49-F238E27FC236}">
                <a16:creationId xmlns:a16="http://schemas.microsoft.com/office/drawing/2014/main" id="{648CD0EE-B048-1059-EE6C-62CDF267849D}"/>
              </a:ext>
            </a:extLst>
          </p:cNvPr>
          <p:cNvPicPr>
            <a:picLocks noChangeAspect="1"/>
          </p:cNvPicPr>
          <p:nvPr/>
        </p:nvPicPr>
        <p:blipFill>
          <a:blip r:embed="rId2"/>
          <a:stretch>
            <a:fillRect/>
          </a:stretch>
        </p:blipFill>
        <p:spPr>
          <a:xfrm>
            <a:off x="1560197" y="2172464"/>
            <a:ext cx="8800000" cy="3019048"/>
          </a:xfrm>
          <a:prstGeom prst="rect">
            <a:avLst/>
          </a:prstGeom>
        </p:spPr>
      </p:pic>
    </p:spTree>
    <p:extLst>
      <p:ext uri="{BB962C8B-B14F-4D97-AF65-F5344CB8AC3E}">
        <p14:creationId xmlns:p14="http://schemas.microsoft.com/office/powerpoint/2010/main" val="80693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C232-976A-F0E9-C984-1AD5BE5FB60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7BCAE5-FF69-8B75-53B3-889EA81973D8}"/>
              </a:ext>
            </a:extLst>
          </p:cNvPr>
          <p:cNvPicPr>
            <a:picLocks noChangeAspect="1"/>
          </p:cNvPicPr>
          <p:nvPr/>
        </p:nvPicPr>
        <p:blipFill>
          <a:blip r:embed="rId2"/>
          <a:stretch>
            <a:fillRect/>
          </a:stretch>
        </p:blipFill>
        <p:spPr>
          <a:xfrm>
            <a:off x="4599161" y="2999149"/>
            <a:ext cx="7134131" cy="2568098"/>
          </a:xfrm>
          <a:prstGeom prst="rect">
            <a:avLst/>
          </a:prstGeom>
        </p:spPr>
      </p:pic>
      <p:sp>
        <p:nvSpPr>
          <p:cNvPr id="2" name="Title 1">
            <a:extLst>
              <a:ext uri="{FF2B5EF4-FFF2-40B4-BE49-F238E27FC236}">
                <a16:creationId xmlns:a16="http://schemas.microsoft.com/office/drawing/2014/main" id="{26876F20-FCF4-65AD-08CE-835DCD2E006B}"/>
              </a:ext>
            </a:extLst>
          </p:cNvPr>
          <p:cNvSpPr>
            <a:spLocks noGrp="1"/>
          </p:cNvSpPr>
          <p:nvPr>
            <p:ph type="title"/>
          </p:nvPr>
        </p:nvSpPr>
        <p:spPr>
          <a:xfrm>
            <a:off x="875269" y="633743"/>
            <a:ext cx="3498850" cy="1086416"/>
          </a:xfrm>
        </p:spPr>
        <p:txBody>
          <a:bodyPr>
            <a:normAutofit fontScale="90000"/>
          </a:bodyPr>
          <a:lstStyle/>
          <a:p>
            <a:r>
              <a:rPr lang="en-US" sz="3600" dirty="0"/>
              <a:t>Purchase and Sale Agreement (F201) </a:t>
            </a:r>
          </a:p>
        </p:txBody>
      </p:sp>
      <p:sp>
        <p:nvSpPr>
          <p:cNvPr id="3" name="Content Placeholder 2">
            <a:extLst>
              <a:ext uri="{FF2B5EF4-FFF2-40B4-BE49-F238E27FC236}">
                <a16:creationId xmlns:a16="http://schemas.microsoft.com/office/drawing/2014/main" id="{59AC261E-9092-3AE3-38B3-38501A7BE76C}"/>
              </a:ext>
            </a:extLst>
          </p:cNvPr>
          <p:cNvSpPr>
            <a:spLocks noGrp="1"/>
          </p:cNvSpPr>
          <p:nvPr>
            <p:ph sz="quarter" idx="51"/>
          </p:nvPr>
        </p:nvSpPr>
        <p:spPr>
          <a:xfrm>
            <a:off x="875269" y="1919335"/>
            <a:ext cx="3498850" cy="3965418"/>
          </a:xfrm>
        </p:spPr>
        <p:txBody>
          <a:bodyPr>
            <a:normAutofit fontScale="70000" lnSpcReduction="20000"/>
          </a:bodyPr>
          <a:lstStyle/>
          <a:p>
            <a:pPr marL="0" indent="0">
              <a:buNone/>
            </a:pPr>
            <a:r>
              <a:rPr lang="en-US" dirty="0"/>
              <a:t>B(1) </a:t>
            </a:r>
            <a:r>
              <a:rPr lang="en-US" u="sng" dirty="0"/>
              <a:t>Purchase and Sale</a:t>
            </a:r>
          </a:p>
          <a:p>
            <a:r>
              <a:rPr lang="en-US" dirty="0"/>
              <a:t>Seller warrants that they will convey good and marketable title </a:t>
            </a:r>
          </a:p>
          <a:p>
            <a:r>
              <a:rPr lang="en-US" dirty="0"/>
              <a:t>Language added to clarify that encroachments on an easement by a wall, fence, or mailbox are acceptable encroachments - Universal Change: F210, F213, F228, F243</a:t>
            </a:r>
          </a:p>
          <a:p>
            <a:r>
              <a:rPr lang="en-US" dirty="0"/>
              <a:t>Good and marketable title is, “title which a title insurance company licensed to do business in Georgia will insure at its regular rates, subject only to standard exceptions.”</a:t>
            </a:r>
          </a:p>
          <a:p>
            <a:r>
              <a:rPr lang="en-US" dirty="0"/>
              <a:t>A buyer can raise a title objection anytime prior to closing.</a:t>
            </a:r>
          </a:p>
          <a:p>
            <a:r>
              <a:rPr lang="en-US" dirty="0"/>
              <a:t>If your buyer wants to raise a title objection you need to send Seller a written statement of the objection. </a:t>
            </a:r>
          </a:p>
          <a:p>
            <a:pPr marL="0" indent="0">
              <a:buNone/>
            </a:pPr>
            <a:endParaRPr lang="en-US" dirty="0"/>
          </a:p>
          <a:p>
            <a:pPr marL="0" indent="0">
              <a:buNone/>
            </a:pPr>
            <a:r>
              <a:rPr lang="en-US" dirty="0"/>
              <a:t>Practice Tip! Just because something is on title doesn’t automatically make it a title defect.  </a:t>
            </a:r>
          </a:p>
        </p:txBody>
      </p:sp>
    </p:spTree>
    <p:extLst>
      <p:ext uri="{BB962C8B-B14F-4D97-AF65-F5344CB8AC3E}">
        <p14:creationId xmlns:p14="http://schemas.microsoft.com/office/powerpoint/2010/main" val="29714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7432-A75C-E91E-443D-A949F69DC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0CD02-3DDB-9603-A3B3-0C72459E2B6E}"/>
              </a:ext>
            </a:extLst>
          </p:cNvPr>
          <p:cNvSpPr>
            <a:spLocks noGrp="1"/>
          </p:cNvSpPr>
          <p:nvPr>
            <p:ph type="title"/>
          </p:nvPr>
        </p:nvSpPr>
        <p:spPr/>
        <p:txBody>
          <a:bodyPr/>
          <a:lstStyle/>
          <a:p>
            <a:r>
              <a:rPr lang="en-US" dirty="0"/>
              <a:t>Purchase and Sale Agreement (F201) </a:t>
            </a:r>
          </a:p>
        </p:txBody>
      </p:sp>
      <p:sp>
        <p:nvSpPr>
          <p:cNvPr id="3" name="Content Placeholder 2">
            <a:extLst>
              <a:ext uri="{FF2B5EF4-FFF2-40B4-BE49-F238E27FC236}">
                <a16:creationId xmlns:a16="http://schemas.microsoft.com/office/drawing/2014/main" id="{8BE6B5F9-126E-3189-E08A-6F1FE5BAE029}"/>
              </a:ext>
            </a:extLst>
          </p:cNvPr>
          <p:cNvSpPr>
            <a:spLocks noGrp="1"/>
          </p:cNvSpPr>
          <p:nvPr>
            <p:ph idx="1"/>
          </p:nvPr>
        </p:nvSpPr>
        <p:spPr>
          <a:xfrm>
            <a:off x="433059" y="1422402"/>
            <a:ext cx="11325884" cy="2006598"/>
          </a:xfrm>
        </p:spPr>
        <p:txBody>
          <a:bodyPr>
            <a:normAutofit/>
          </a:bodyPr>
          <a:lstStyle/>
          <a:p>
            <a:pPr marL="0" indent="0">
              <a:buNone/>
            </a:pPr>
            <a:r>
              <a:rPr lang="en-US" dirty="0"/>
              <a:t>A(2) </a:t>
            </a:r>
            <a:r>
              <a:rPr lang="en-US" u="sng" dirty="0"/>
              <a:t>Purchase Price of Property to be Paid by Buyer </a:t>
            </a:r>
            <a:r>
              <a:rPr lang="en-US" dirty="0"/>
              <a:t>and A(3) </a:t>
            </a:r>
            <a:r>
              <a:rPr lang="en-US" u="sng" dirty="0"/>
              <a:t>Seller’s Monetary Contribution toward Buyer’s Costs at Closing </a:t>
            </a:r>
          </a:p>
          <a:p>
            <a:pPr marL="0" indent="0">
              <a:buNone/>
            </a:pPr>
            <a:endParaRPr lang="en-US" u="sng" dirty="0"/>
          </a:p>
          <a:p>
            <a:pPr marL="0" indent="0">
              <a:buNone/>
            </a:pPr>
            <a:endParaRPr lang="en-US" u="sng" dirty="0"/>
          </a:p>
          <a:p>
            <a:pPr marL="0" indent="0">
              <a:buNone/>
            </a:pPr>
            <a:r>
              <a:rPr lang="en-US" dirty="0"/>
              <a:t>Practice Tip!  Remember that all contracts are cash contracts UNLESS you attach a financing exhibit</a:t>
            </a:r>
          </a:p>
        </p:txBody>
      </p:sp>
      <p:pic>
        <p:nvPicPr>
          <p:cNvPr id="6" name="Picture 5">
            <a:extLst>
              <a:ext uri="{FF2B5EF4-FFF2-40B4-BE49-F238E27FC236}">
                <a16:creationId xmlns:a16="http://schemas.microsoft.com/office/drawing/2014/main" id="{AA84B65D-D7E8-A4D5-58E9-1755BB62980B}"/>
              </a:ext>
            </a:extLst>
          </p:cNvPr>
          <p:cNvPicPr>
            <a:picLocks noChangeAspect="1"/>
          </p:cNvPicPr>
          <p:nvPr/>
        </p:nvPicPr>
        <p:blipFill>
          <a:blip r:embed="rId2"/>
          <a:stretch>
            <a:fillRect/>
          </a:stretch>
        </p:blipFill>
        <p:spPr>
          <a:xfrm>
            <a:off x="1686475" y="2197129"/>
            <a:ext cx="8819048" cy="457143"/>
          </a:xfrm>
          <a:prstGeom prst="rect">
            <a:avLst/>
          </a:prstGeom>
        </p:spPr>
      </p:pic>
      <p:pic>
        <p:nvPicPr>
          <p:cNvPr id="8" name="Picture 7">
            <a:extLst>
              <a:ext uri="{FF2B5EF4-FFF2-40B4-BE49-F238E27FC236}">
                <a16:creationId xmlns:a16="http://schemas.microsoft.com/office/drawing/2014/main" id="{C2C8D8F6-4BBC-70E8-4510-3842D43B9454}"/>
              </a:ext>
            </a:extLst>
          </p:cNvPr>
          <p:cNvPicPr>
            <a:picLocks noChangeAspect="1"/>
          </p:cNvPicPr>
          <p:nvPr/>
        </p:nvPicPr>
        <p:blipFill>
          <a:blip r:embed="rId3"/>
          <a:stretch>
            <a:fillRect/>
          </a:stretch>
        </p:blipFill>
        <p:spPr>
          <a:xfrm>
            <a:off x="2679225" y="3798398"/>
            <a:ext cx="8780952" cy="2019048"/>
          </a:xfrm>
          <a:prstGeom prst="rect">
            <a:avLst/>
          </a:prstGeom>
        </p:spPr>
      </p:pic>
      <p:sp>
        <p:nvSpPr>
          <p:cNvPr id="9" name="Content Placeholder 2">
            <a:extLst>
              <a:ext uri="{FF2B5EF4-FFF2-40B4-BE49-F238E27FC236}">
                <a16:creationId xmlns:a16="http://schemas.microsoft.com/office/drawing/2014/main" id="{07A31CE2-7C74-54D7-154E-DEBA6C542B98}"/>
              </a:ext>
            </a:extLst>
          </p:cNvPr>
          <p:cNvSpPr txBox="1">
            <a:spLocks/>
          </p:cNvSpPr>
          <p:nvPr/>
        </p:nvSpPr>
        <p:spPr>
          <a:xfrm>
            <a:off x="433057" y="3610222"/>
            <a:ext cx="11325884" cy="307576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B(3) </a:t>
            </a:r>
            <a:r>
              <a:rPr lang="en-US" u="sng" dirty="0"/>
              <a:t>Closing Costs</a:t>
            </a:r>
          </a:p>
          <a:p>
            <a:pPr marL="0" indent="0">
              <a:buFont typeface="Arial" panose="020B0604020202020204" pitchFamily="34" charset="0"/>
              <a:buNone/>
            </a:pPr>
            <a:endParaRPr lang="en-US" u="sng" dirty="0"/>
          </a:p>
          <a:p>
            <a:pPr marL="0" indent="0">
              <a:buFont typeface="Arial" panose="020B0604020202020204" pitchFamily="34" charset="0"/>
              <a:buNone/>
            </a:pPr>
            <a:endParaRPr lang="en-US" u="sng" dirty="0"/>
          </a:p>
          <a:p>
            <a:pPr marL="0" indent="0">
              <a:buFont typeface="Arial" panose="020B0604020202020204" pitchFamily="34" charset="0"/>
              <a:buNone/>
            </a:pPr>
            <a:endParaRPr lang="en-US" u="sng" dirty="0"/>
          </a:p>
          <a:p>
            <a:pPr marL="0" indent="0">
              <a:buFont typeface="Arial" panose="020B0604020202020204" pitchFamily="34" charset="0"/>
              <a:buNone/>
            </a:pPr>
            <a:endParaRPr lang="en-US" u="sng" dirty="0"/>
          </a:p>
          <a:p>
            <a:pPr marL="0" indent="0">
              <a:buFont typeface="Arial" panose="020B0604020202020204" pitchFamily="34" charset="0"/>
              <a:buNone/>
            </a:pPr>
            <a:endParaRPr lang="en-US" u="sng" dirty="0"/>
          </a:p>
          <a:p>
            <a:pPr marL="0" indent="0">
              <a:buFont typeface="Arial" panose="020B0604020202020204" pitchFamily="34" charset="0"/>
              <a:buNone/>
            </a:pPr>
            <a:r>
              <a:rPr lang="en-US" dirty="0"/>
              <a:t>Seller paid closing costs can be used for ANY cost or expense of Buyer related to this transition – this is a very broad definition </a:t>
            </a:r>
          </a:p>
        </p:txBody>
      </p:sp>
    </p:spTree>
    <p:extLst>
      <p:ext uri="{BB962C8B-B14F-4D97-AF65-F5344CB8AC3E}">
        <p14:creationId xmlns:p14="http://schemas.microsoft.com/office/powerpoint/2010/main" val="278968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EBB9-62D5-9F4C-3F84-C6C50CA06B88}"/>
              </a:ext>
            </a:extLst>
          </p:cNvPr>
          <p:cNvSpPr>
            <a:spLocks noGrp="1"/>
          </p:cNvSpPr>
          <p:nvPr>
            <p:ph type="title"/>
          </p:nvPr>
        </p:nvSpPr>
        <p:spPr/>
        <p:txBody>
          <a:bodyPr/>
          <a:lstStyle/>
          <a:p>
            <a:r>
              <a:rPr lang="en-US" dirty="0"/>
              <a:t>Universal Changes	</a:t>
            </a:r>
          </a:p>
        </p:txBody>
      </p:sp>
      <p:sp>
        <p:nvSpPr>
          <p:cNvPr id="3" name="Text Placeholder 2">
            <a:extLst>
              <a:ext uri="{FF2B5EF4-FFF2-40B4-BE49-F238E27FC236}">
                <a16:creationId xmlns:a16="http://schemas.microsoft.com/office/drawing/2014/main" id="{D597BD0D-6074-723B-4488-40E9FCC7FC15}"/>
              </a:ext>
            </a:extLst>
          </p:cNvPr>
          <p:cNvSpPr>
            <a:spLocks noGrp="1"/>
          </p:cNvSpPr>
          <p:nvPr>
            <p:ph type="body" sz="quarter" idx="10"/>
          </p:nvPr>
        </p:nvSpPr>
        <p:spPr/>
        <p:txBody>
          <a:bodyPr/>
          <a:lstStyle/>
          <a:p>
            <a:r>
              <a:rPr lang="en-US" dirty="0"/>
              <a:t>Statute of Limitations reduced to 1 year </a:t>
            </a:r>
          </a:p>
          <a:p>
            <a:r>
              <a:rPr lang="en-US" dirty="0"/>
              <a:t>“Commission” corrected to “Compensation” </a:t>
            </a:r>
          </a:p>
          <a:p>
            <a:r>
              <a:rPr lang="en-US" dirty="0"/>
              <a:t>Capitalization of defined terms </a:t>
            </a:r>
          </a:p>
          <a:p>
            <a:r>
              <a:rPr lang="en-US" dirty="0"/>
              <a:t>“Notices” becomes “Notice” </a:t>
            </a:r>
          </a:p>
          <a:p>
            <a:r>
              <a:rPr lang="en-US" dirty="0"/>
              <a:t>Format for dates updated to accommodate different software (no more __ day of __, 2026)</a:t>
            </a:r>
          </a:p>
        </p:txBody>
      </p:sp>
    </p:spTree>
    <p:extLst>
      <p:ext uri="{BB962C8B-B14F-4D97-AF65-F5344CB8AC3E}">
        <p14:creationId xmlns:p14="http://schemas.microsoft.com/office/powerpoint/2010/main" val="427125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7ECC-C812-6B12-6968-4D9912F7230C}"/>
              </a:ext>
            </a:extLst>
          </p:cNvPr>
          <p:cNvSpPr>
            <a:spLocks noGrp="1"/>
          </p:cNvSpPr>
          <p:nvPr>
            <p:ph type="title"/>
          </p:nvPr>
        </p:nvSpPr>
        <p:spPr>
          <a:xfrm>
            <a:off x="875270" y="887240"/>
            <a:ext cx="3498850" cy="605019"/>
          </a:xfrm>
        </p:spPr>
        <p:txBody>
          <a:bodyPr>
            <a:normAutofit/>
          </a:bodyPr>
          <a:lstStyle/>
          <a:p>
            <a:r>
              <a:rPr lang="en-US" sz="3200" dirty="0"/>
              <a:t>B(3)(d) </a:t>
            </a:r>
            <a:r>
              <a:rPr lang="en-US" sz="3200" u="sng" dirty="0"/>
              <a:t>Prorations</a:t>
            </a:r>
            <a:endParaRPr lang="en-US" sz="3200" dirty="0"/>
          </a:p>
        </p:txBody>
      </p:sp>
      <p:sp>
        <p:nvSpPr>
          <p:cNvPr id="3" name="Content Placeholder 2">
            <a:extLst>
              <a:ext uri="{FF2B5EF4-FFF2-40B4-BE49-F238E27FC236}">
                <a16:creationId xmlns:a16="http://schemas.microsoft.com/office/drawing/2014/main" id="{B4CEF4B2-C5DD-D0D7-285C-D111B98D1BAB}"/>
              </a:ext>
            </a:extLst>
          </p:cNvPr>
          <p:cNvSpPr>
            <a:spLocks noGrp="1"/>
          </p:cNvSpPr>
          <p:nvPr>
            <p:ph sz="quarter" idx="51"/>
          </p:nvPr>
        </p:nvSpPr>
        <p:spPr>
          <a:xfrm>
            <a:off x="875270" y="2469529"/>
            <a:ext cx="3498850" cy="3295067"/>
          </a:xfrm>
        </p:spPr>
        <p:txBody>
          <a:bodyPr/>
          <a:lstStyle/>
          <a:p>
            <a:r>
              <a:rPr lang="en-US" dirty="0"/>
              <a:t>How we handle tax prorations is based on the closing date! </a:t>
            </a:r>
          </a:p>
          <a:p>
            <a:endParaRPr lang="en-US" dirty="0"/>
          </a:p>
          <a:p>
            <a:r>
              <a:rPr lang="en-US" dirty="0"/>
              <a:t>This can be modified based on learning new information </a:t>
            </a:r>
          </a:p>
          <a:p>
            <a:pPr lvl="1"/>
            <a:r>
              <a:rPr lang="en-US" dirty="0"/>
              <a:t>Seller moved prior to January 1</a:t>
            </a:r>
            <a:r>
              <a:rPr lang="en-US" baseline="30000" dirty="0"/>
              <a:t>st</a:t>
            </a:r>
            <a:r>
              <a:rPr lang="en-US" dirty="0"/>
              <a:t> so exemptions won’t apply</a:t>
            </a:r>
          </a:p>
          <a:p>
            <a:pPr lvl="1"/>
            <a:r>
              <a:rPr lang="en-US" dirty="0"/>
              <a:t>New Construction </a:t>
            </a:r>
          </a:p>
          <a:p>
            <a:pPr lvl="1"/>
            <a:r>
              <a:rPr lang="en-US" dirty="0"/>
              <a:t>Significant remodel in prior year </a:t>
            </a:r>
          </a:p>
        </p:txBody>
      </p:sp>
      <p:graphicFrame>
        <p:nvGraphicFramePr>
          <p:cNvPr id="6" name="Content Placeholder 5">
            <a:extLst>
              <a:ext uri="{FF2B5EF4-FFF2-40B4-BE49-F238E27FC236}">
                <a16:creationId xmlns:a16="http://schemas.microsoft.com/office/drawing/2014/main" id="{6445844B-52DE-1427-9794-507D0B01AB90}"/>
              </a:ext>
            </a:extLst>
          </p:cNvPr>
          <p:cNvGraphicFramePr>
            <a:graphicFrameLocks/>
          </p:cNvGraphicFramePr>
          <p:nvPr>
            <p:extLst>
              <p:ext uri="{D42A27DB-BD31-4B8C-83A1-F6EECF244321}">
                <p14:modId xmlns:p14="http://schemas.microsoft.com/office/powerpoint/2010/main" val="4097444697"/>
              </p:ext>
            </p:extLst>
          </p:nvPr>
        </p:nvGraphicFramePr>
        <p:xfrm>
          <a:off x="4662533" y="2315424"/>
          <a:ext cx="6925901" cy="2003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35CC4C20-49C9-C22C-0F4F-8B40E47E4AAB}"/>
              </a:ext>
            </a:extLst>
          </p:cNvPr>
          <p:cNvPicPr>
            <a:picLocks noChangeAspect="1"/>
          </p:cNvPicPr>
          <p:nvPr/>
        </p:nvPicPr>
        <p:blipFill>
          <a:blip r:embed="rId7"/>
          <a:stretch>
            <a:fillRect/>
          </a:stretch>
        </p:blipFill>
        <p:spPr>
          <a:xfrm>
            <a:off x="4662533" y="4319962"/>
            <a:ext cx="7042838" cy="1513141"/>
          </a:xfrm>
          <a:prstGeom prst="rect">
            <a:avLst/>
          </a:prstGeom>
        </p:spPr>
      </p:pic>
    </p:spTree>
    <p:extLst>
      <p:ext uri="{BB962C8B-B14F-4D97-AF65-F5344CB8AC3E}">
        <p14:creationId xmlns:p14="http://schemas.microsoft.com/office/powerpoint/2010/main" val="314738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1B945-27A2-747D-BB2D-25136CB854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4271D-744C-DA31-C7BF-E019A5AABB90}"/>
              </a:ext>
            </a:extLst>
          </p:cNvPr>
          <p:cNvSpPr>
            <a:spLocks noGrp="1"/>
          </p:cNvSpPr>
          <p:nvPr>
            <p:ph type="title"/>
          </p:nvPr>
        </p:nvSpPr>
        <p:spPr/>
        <p:txBody>
          <a:bodyPr/>
          <a:lstStyle/>
          <a:p>
            <a:r>
              <a:rPr lang="en-US" dirty="0"/>
              <a:t>Purchase and Sale Agreement (F201) </a:t>
            </a:r>
          </a:p>
        </p:txBody>
      </p:sp>
      <p:sp>
        <p:nvSpPr>
          <p:cNvPr id="3" name="Content Placeholder 2">
            <a:extLst>
              <a:ext uri="{FF2B5EF4-FFF2-40B4-BE49-F238E27FC236}">
                <a16:creationId xmlns:a16="http://schemas.microsoft.com/office/drawing/2014/main" id="{F27AAF2F-F4AC-2B57-2AE5-D10592E6DA40}"/>
              </a:ext>
            </a:extLst>
          </p:cNvPr>
          <p:cNvSpPr>
            <a:spLocks noGrp="1"/>
          </p:cNvSpPr>
          <p:nvPr>
            <p:ph idx="1"/>
          </p:nvPr>
        </p:nvSpPr>
        <p:spPr>
          <a:xfrm>
            <a:off x="433059" y="1422402"/>
            <a:ext cx="11499408" cy="5222842"/>
          </a:xfrm>
        </p:spPr>
        <p:txBody>
          <a:bodyPr>
            <a:normAutofit/>
          </a:bodyPr>
          <a:lstStyle/>
          <a:p>
            <a:pPr marL="0" indent="0">
              <a:buNone/>
            </a:pPr>
            <a:r>
              <a:rPr lang="en-US" dirty="0"/>
              <a:t>A(4) </a:t>
            </a:r>
            <a:r>
              <a:rPr lang="en-US" u="sng" dirty="0"/>
              <a:t>Closing Date and Possession </a:t>
            </a:r>
          </a:p>
          <a:p>
            <a:pPr marL="0" indent="0">
              <a:lnSpc>
                <a:spcPct val="110000"/>
              </a:lnSpc>
              <a:spcBef>
                <a:spcPts val="0"/>
              </a:spcBef>
              <a:buNone/>
            </a:pPr>
            <a:endParaRPr lang="en-US" sz="1700" dirty="0"/>
          </a:p>
          <a:p>
            <a:pPr marL="0" indent="0">
              <a:lnSpc>
                <a:spcPct val="110000"/>
              </a:lnSpc>
              <a:spcBef>
                <a:spcPts val="0"/>
              </a:spcBef>
              <a:buNone/>
            </a:pPr>
            <a:endParaRPr lang="en-US" sz="1700" dirty="0"/>
          </a:p>
          <a:p>
            <a:pPr marL="0" indent="0">
              <a:lnSpc>
                <a:spcPct val="110000"/>
              </a:lnSpc>
              <a:spcBef>
                <a:spcPts val="0"/>
              </a:spcBef>
              <a:buNone/>
            </a:pPr>
            <a:endParaRPr lang="en-US" sz="1700" dirty="0"/>
          </a:p>
          <a:p>
            <a:pPr marL="0" indent="0">
              <a:lnSpc>
                <a:spcPct val="110000"/>
              </a:lnSpc>
              <a:spcBef>
                <a:spcPts val="0"/>
              </a:spcBef>
              <a:buNone/>
            </a:pPr>
            <a:endParaRPr lang="en-US" sz="1700" dirty="0"/>
          </a:p>
          <a:p>
            <a:pPr marL="0" indent="0">
              <a:lnSpc>
                <a:spcPct val="110000"/>
              </a:lnSpc>
              <a:spcBef>
                <a:spcPts val="0"/>
              </a:spcBef>
              <a:buNone/>
            </a:pPr>
            <a:endParaRPr lang="en-US" sz="1700" dirty="0"/>
          </a:p>
          <a:p>
            <a:pPr marL="0" indent="0">
              <a:lnSpc>
                <a:spcPct val="110000"/>
              </a:lnSpc>
              <a:spcBef>
                <a:spcPts val="0"/>
              </a:spcBef>
              <a:buNone/>
            </a:pPr>
            <a:r>
              <a:rPr lang="en-US" sz="1700" dirty="0"/>
              <a:t>Closing is final when we: </a:t>
            </a:r>
          </a:p>
          <a:p>
            <a:pPr marL="457200" indent="-457200">
              <a:lnSpc>
                <a:spcPct val="110000"/>
              </a:lnSpc>
              <a:spcBef>
                <a:spcPts val="0"/>
              </a:spcBef>
              <a:buAutoNum type="arabicParenR"/>
            </a:pPr>
            <a:r>
              <a:rPr lang="en-US" sz="1700" dirty="0"/>
              <a:t>have all funds; </a:t>
            </a:r>
          </a:p>
          <a:p>
            <a:pPr marL="457200" indent="-457200">
              <a:lnSpc>
                <a:spcPct val="110000"/>
              </a:lnSpc>
              <a:spcBef>
                <a:spcPts val="0"/>
              </a:spcBef>
              <a:buAutoNum type="arabicParenR"/>
            </a:pPr>
            <a:r>
              <a:rPr lang="en-US" sz="1700" dirty="0"/>
              <a:t>have all signed documents; and </a:t>
            </a:r>
          </a:p>
          <a:p>
            <a:pPr marL="457200" indent="-457200">
              <a:lnSpc>
                <a:spcPct val="110000"/>
              </a:lnSpc>
              <a:spcBef>
                <a:spcPts val="0"/>
              </a:spcBef>
              <a:buAutoNum type="arabicParenR"/>
            </a:pPr>
            <a:r>
              <a:rPr lang="en-US" sz="1700" dirty="0"/>
              <a:t>receive funding approval. </a:t>
            </a:r>
          </a:p>
          <a:p>
            <a:pPr marL="457200" indent="-457200">
              <a:lnSpc>
                <a:spcPct val="110000"/>
              </a:lnSpc>
              <a:spcBef>
                <a:spcPts val="0"/>
              </a:spcBef>
              <a:buAutoNum type="arabicParenR"/>
            </a:pPr>
            <a:endParaRPr lang="en-US" sz="1700" dirty="0"/>
          </a:p>
          <a:p>
            <a:pPr marL="457200" indent="-457200">
              <a:lnSpc>
                <a:spcPct val="110000"/>
              </a:lnSpc>
              <a:spcBef>
                <a:spcPts val="0"/>
              </a:spcBef>
              <a:buAutoNum type="arabicParenR"/>
            </a:pPr>
            <a:endParaRPr lang="en-US" sz="1700" dirty="0"/>
          </a:p>
          <a:p>
            <a:pPr marL="0" indent="0">
              <a:lnSpc>
                <a:spcPct val="110000"/>
              </a:lnSpc>
              <a:spcBef>
                <a:spcPts val="0"/>
              </a:spcBef>
              <a:buNone/>
            </a:pPr>
            <a:r>
              <a:rPr lang="en-US" sz="1700" dirty="0"/>
              <a:t>The seller receiving their proceeds is not a requirement for Closing to be final.  There are times when a seller may not receive their proceeds until the following business day.  Remember that technically the closing date runs until 11:59pm.   </a:t>
            </a:r>
          </a:p>
          <a:p>
            <a:pPr marL="0" indent="0">
              <a:buNone/>
            </a:pPr>
            <a:endParaRPr lang="en-US" sz="1700" dirty="0"/>
          </a:p>
        </p:txBody>
      </p:sp>
      <p:pic>
        <p:nvPicPr>
          <p:cNvPr id="5" name="Picture 4">
            <a:extLst>
              <a:ext uri="{FF2B5EF4-FFF2-40B4-BE49-F238E27FC236}">
                <a16:creationId xmlns:a16="http://schemas.microsoft.com/office/drawing/2014/main" id="{B199163E-016B-7EBD-94F8-5EFA8F6E039A}"/>
              </a:ext>
            </a:extLst>
          </p:cNvPr>
          <p:cNvPicPr>
            <a:picLocks noChangeAspect="1"/>
          </p:cNvPicPr>
          <p:nvPr/>
        </p:nvPicPr>
        <p:blipFill>
          <a:blip r:embed="rId3"/>
          <a:stretch>
            <a:fillRect/>
          </a:stretch>
        </p:blipFill>
        <p:spPr>
          <a:xfrm>
            <a:off x="2155852" y="2147291"/>
            <a:ext cx="7621891" cy="619048"/>
          </a:xfrm>
          <a:prstGeom prst="rect">
            <a:avLst/>
          </a:prstGeom>
        </p:spPr>
      </p:pic>
    </p:spTree>
    <p:extLst>
      <p:ext uri="{BB962C8B-B14F-4D97-AF65-F5344CB8AC3E}">
        <p14:creationId xmlns:p14="http://schemas.microsoft.com/office/powerpoint/2010/main" val="85841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B178-9ACE-7884-475A-FC730833ACF2}"/>
              </a:ext>
            </a:extLst>
          </p:cNvPr>
          <p:cNvSpPr>
            <a:spLocks noGrp="1"/>
          </p:cNvSpPr>
          <p:nvPr>
            <p:ph type="title"/>
          </p:nvPr>
        </p:nvSpPr>
        <p:spPr/>
        <p:txBody>
          <a:bodyPr/>
          <a:lstStyle/>
          <a:p>
            <a:r>
              <a:rPr lang="en-US" dirty="0"/>
              <a:t>B(4)(a) </a:t>
            </a:r>
            <a:r>
              <a:rPr lang="en-US" u="sng" dirty="0"/>
              <a:t>Right to Extend Closing Date</a:t>
            </a:r>
            <a:endParaRPr lang="en-US" dirty="0"/>
          </a:p>
        </p:txBody>
      </p:sp>
      <p:sp>
        <p:nvSpPr>
          <p:cNvPr id="3" name="Content Placeholder 2">
            <a:extLst>
              <a:ext uri="{FF2B5EF4-FFF2-40B4-BE49-F238E27FC236}">
                <a16:creationId xmlns:a16="http://schemas.microsoft.com/office/drawing/2014/main" id="{8F9DF702-0183-6CCA-48D0-4284023ABFA2}"/>
              </a:ext>
            </a:extLst>
          </p:cNvPr>
          <p:cNvSpPr>
            <a:spLocks noGrp="1"/>
          </p:cNvSpPr>
          <p:nvPr>
            <p:ph idx="1"/>
          </p:nvPr>
        </p:nvSpPr>
        <p:spPr>
          <a:xfrm>
            <a:off x="433058" y="3709658"/>
            <a:ext cx="11325884" cy="2639323"/>
          </a:xfrm>
        </p:spPr>
        <p:txBody>
          <a:bodyPr>
            <a:normAutofit fontScale="85000" lnSpcReduction="20000"/>
          </a:bodyPr>
          <a:lstStyle/>
          <a:p>
            <a:pPr marL="0" indent="0">
              <a:buNone/>
            </a:pPr>
            <a:r>
              <a:rPr lang="en-US" dirty="0"/>
              <a:t>8pm notice deadline removed </a:t>
            </a:r>
          </a:p>
          <a:p>
            <a:pPr marL="0" indent="0">
              <a:buNone/>
            </a:pPr>
            <a:endParaRPr lang="en-US" dirty="0"/>
          </a:p>
          <a:p>
            <a:pPr marL="0" indent="0">
              <a:buNone/>
            </a:pPr>
            <a:r>
              <a:rPr lang="en-US" dirty="0"/>
              <a:t>New language specifies the reason that Buyer and Seller can each extend and gives both parties the right to unilaterally extend one time. </a:t>
            </a:r>
          </a:p>
          <a:p>
            <a:pPr marL="0" indent="0">
              <a:buNone/>
            </a:pPr>
            <a:endParaRPr lang="en-US" dirty="0"/>
          </a:p>
          <a:p>
            <a:pPr marL="0" indent="0">
              <a:buNone/>
            </a:pPr>
            <a:r>
              <a:rPr lang="en-US" dirty="0"/>
              <a:t>If there is no financing contingency attached Buyer still has the right to extend for lender delay – F401 removes this right to extend for lender delay. </a:t>
            </a:r>
          </a:p>
          <a:p>
            <a:pPr marL="0" indent="0">
              <a:buNone/>
            </a:pPr>
            <a:endParaRPr lang="en-US" dirty="0"/>
          </a:p>
          <a:p>
            <a:pPr marL="0" indent="0">
              <a:buNone/>
            </a:pPr>
            <a:r>
              <a:rPr lang="en-US" dirty="0"/>
              <a:t>Universal Change: F210, F213, F228, F243</a:t>
            </a:r>
          </a:p>
        </p:txBody>
      </p:sp>
      <p:pic>
        <p:nvPicPr>
          <p:cNvPr id="7" name="Picture 6">
            <a:extLst>
              <a:ext uri="{FF2B5EF4-FFF2-40B4-BE49-F238E27FC236}">
                <a16:creationId xmlns:a16="http://schemas.microsoft.com/office/drawing/2014/main" id="{C4093B96-1D59-8CEC-2375-269F04A12A7C}"/>
              </a:ext>
            </a:extLst>
          </p:cNvPr>
          <p:cNvPicPr>
            <a:picLocks noChangeAspect="1"/>
          </p:cNvPicPr>
          <p:nvPr/>
        </p:nvPicPr>
        <p:blipFill>
          <a:blip r:embed="rId2"/>
          <a:stretch>
            <a:fillRect/>
          </a:stretch>
        </p:blipFill>
        <p:spPr>
          <a:xfrm>
            <a:off x="1593531" y="1434645"/>
            <a:ext cx="8733333" cy="1885714"/>
          </a:xfrm>
          <a:prstGeom prst="rect">
            <a:avLst/>
          </a:prstGeom>
        </p:spPr>
      </p:pic>
    </p:spTree>
    <p:extLst>
      <p:ext uri="{BB962C8B-B14F-4D97-AF65-F5344CB8AC3E}">
        <p14:creationId xmlns:p14="http://schemas.microsoft.com/office/powerpoint/2010/main" val="65690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3B9C-C27C-B3F8-E23B-742B96626356}"/>
              </a:ext>
            </a:extLst>
          </p:cNvPr>
          <p:cNvSpPr>
            <a:spLocks noGrp="1"/>
          </p:cNvSpPr>
          <p:nvPr>
            <p:ph type="title"/>
          </p:nvPr>
        </p:nvSpPr>
        <p:spPr/>
        <p:txBody>
          <a:bodyPr/>
          <a:lstStyle/>
          <a:p>
            <a:r>
              <a:rPr lang="en-US" dirty="0"/>
              <a:t>Unilateral vs. Mutual Extension</a:t>
            </a:r>
          </a:p>
        </p:txBody>
      </p:sp>
      <p:sp>
        <p:nvSpPr>
          <p:cNvPr id="3" name="Content Placeholder 2">
            <a:extLst>
              <a:ext uri="{FF2B5EF4-FFF2-40B4-BE49-F238E27FC236}">
                <a16:creationId xmlns:a16="http://schemas.microsoft.com/office/drawing/2014/main" id="{ABBE9011-576B-1B28-B3F0-1430AF1FAD53}"/>
              </a:ext>
            </a:extLst>
          </p:cNvPr>
          <p:cNvSpPr>
            <a:spLocks noGrp="1"/>
          </p:cNvSpPr>
          <p:nvPr>
            <p:ph sz="quarter" idx="52"/>
          </p:nvPr>
        </p:nvSpPr>
        <p:spPr/>
        <p:txBody>
          <a:bodyPr/>
          <a:lstStyle/>
          <a:p>
            <a:r>
              <a:rPr lang="en-US" dirty="0"/>
              <a:t>Which one should you use?</a:t>
            </a:r>
          </a:p>
        </p:txBody>
      </p:sp>
      <p:sp>
        <p:nvSpPr>
          <p:cNvPr id="4" name="Content Placeholder 3">
            <a:extLst>
              <a:ext uri="{FF2B5EF4-FFF2-40B4-BE49-F238E27FC236}">
                <a16:creationId xmlns:a16="http://schemas.microsoft.com/office/drawing/2014/main" id="{E9E39B26-598E-669A-219B-DF76A0A4E5B6}"/>
              </a:ext>
            </a:extLst>
          </p:cNvPr>
          <p:cNvSpPr>
            <a:spLocks noGrp="1"/>
          </p:cNvSpPr>
          <p:nvPr>
            <p:ph sz="quarter" idx="53"/>
          </p:nvPr>
        </p:nvSpPr>
        <p:spPr/>
        <p:txBody>
          <a:bodyPr/>
          <a:lstStyle/>
          <a:p>
            <a:r>
              <a:rPr lang="en-US" dirty="0"/>
              <a:t>Unilateral: </a:t>
            </a:r>
          </a:p>
          <a:p>
            <a:r>
              <a:rPr lang="en-US" dirty="0"/>
              <a:t>Is exercised by one party under a specific right</a:t>
            </a:r>
          </a:p>
          <a:p>
            <a:r>
              <a:rPr lang="en-US" dirty="0"/>
              <a:t>Only amends the Closing Date, it does not change possession </a:t>
            </a:r>
          </a:p>
          <a:p>
            <a:r>
              <a:rPr lang="en-US" dirty="0"/>
              <a:t>Limits on how many times it can be used</a:t>
            </a:r>
          </a:p>
          <a:p>
            <a:r>
              <a:rPr lang="en-US" dirty="0"/>
              <a:t>Use the Notice to Unilaterally Extend Closing Date for Eight Days (F270) </a:t>
            </a:r>
          </a:p>
        </p:txBody>
      </p:sp>
      <p:sp>
        <p:nvSpPr>
          <p:cNvPr id="5" name="Content Placeholder 4">
            <a:extLst>
              <a:ext uri="{FF2B5EF4-FFF2-40B4-BE49-F238E27FC236}">
                <a16:creationId xmlns:a16="http://schemas.microsoft.com/office/drawing/2014/main" id="{0CF6C4DC-80E1-BAC2-2FE1-AB3530F370DB}"/>
              </a:ext>
            </a:extLst>
          </p:cNvPr>
          <p:cNvSpPr>
            <a:spLocks noGrp="1"/>
          </p:cNvSpPr>
          <p:nvPr>
            <p:ph sz="quarter" idx="54"/>
          </p:nvPr>
        </p:nvSpPr>
        <p:spPr/>
        <p:txBody>
          <a:bodyPr/>
          <a:lstStyle/>
          <a:p>
            <a:r>
              <a:rPr lang="en-US" dirty="0"/>
              <a:t>Mutual: </a:t>
            </a:r>
          </a:p>
          <a:p>
            <a:r>
              <a:rPr lang="en-US" dirty="0"/>
              <a:t>An agreement between both parties to change the closing date</a:t>
            </a:r>
          </a:p>
          <a:p>
            <a:r>
              <a:rPr lang="en-US" dirty="0"/>
              <a:t>Can be done by amendment or the Amendment to Change Closing/Possession Date (F716) </a:t>
            </a:r>
          </a:p>
          <a:p>
            <a:r>
              <a:rPr lang="en-US" dirty="0"/>
              <a:t>F716 allows you to change the Closing Date and Possession at the same time and terminate the right to unilaterally extend. </a:t>
            </a:r>
          </a:p>
        </p:txBody>
      </p:sp>
    </p:spTree>
    <p:extLst>
      <p:ext uri="{BB962C8B-B14F-4D97-AF65-F5344CB8AC3E}">
        <p14:creationId xmlns:p14="http://schemas.microsoft.com/office/powerpoint/2010/main" val="128040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CA8C-2ACF-FE83-EF00-3E09342EC1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6A099-6337-E1C7-8991-B200D5E5CA40}"/>
              </a:ext>
            </a:extLst>
          </p:cNvPr>
          <p:cNvSpPr>
            <a:spLocks noGrp="1"/>
          </p:cNvSpPr>
          <p:nvPr>
            <p:ph idx="1"/>
          </p:nvPr>
        </p:nvSpPr>
        <p:spPr>
          <a:xfrm>
            <a:off x="722074" y="1910281"/>
            <a:ext cx="4212065" cy="5710833"/>
          </a:xfrm>
        </p:spPr>
        <p:txBody>
          <a:bodyPr>
            <a:normAutofit/>
          </a:bodyPr>
          <a:lstStyle/>
          <a:p>
            <a:pPr marL="0" indent="0">
              <a:buNone/>
            </a:pPr>
            <a:r>
              <a:rPr lang="en-US" sz="2000" dirty="0">
                <a:solidFill>
                  <a:schemeClr val="accent1"/>
                </a:solidFill>
              </a:rPr>
              <a:t>A(4) </a:t>
            </a:r>
            <a:r>
              <a:rPr lang="en-US" sz="2000" u="sng" dirty="0">
                <a:solidFill>
                  <a:schemeClr val="accent1"/>
                </a:solidFill>
              </a:rPr>
              <a:t>Closing Date and Possession </a:t>
            </a:r>
            <a:endParaRPr lang="en-US" sz="2000" dirty="0">
              <a:solidFill>
                <a:schemeClr val="accent1"/>
              </a:solidFill>
            </a:endParaRPr>
          </a:p>
          <a:p>
            <a:pPr marL="0" indent="0">
              <a:buNone/>
            </a:pPr>
            <a:r>
              <a:rPr lang="en-US" sz="1600" dirty="0">
                <a:solidFill>
                  <a:schemeClr val="accent1"/>
                </a:solidFill>
              </a:rPr>
              <a:t>Things to think about during temporary occupancy F219: </a:t>
            </a:r>
          </a:p>
          <a:p>
            <a:pPr lvl="1"/>
            <a:r>
              <a:rPr lang="en-US" sz="1600" dirty="0">
                <a:solidFill>
                  <a:schemeClr val="accent1"/>
                </a:solidFill>
              </a:rPr>
              <a:t>Cannot be longer than 60 day </a:t>
            </a:r>
          </a:p>
          <a:p>
            <a:pPr lvl="1"/>
            <a:r>
              <a:rPr lang="en-US" sz="1600" dirty="0">
                <a:solidFill>
                  <a:schemeClr val="accent1"/>
                </a:solidFill>
              </a:rPr>
              <a:t>Seller will maintain all utilities </a:t>
            </a:r>
          </a:p>
          <a:p>
            <a:pPr lvl="1"/>
            <a:r>
              <a:rPr lang="en-US" sz="1600" dirty="0">
                <a:solidFill>
                  <a:schemeClr val="accent1"/>
                </a:solidFill>
              </a:rPr>
              <a:t>Buyer and Seller should call their insurance agent to discuss coverage during the temporary occupancy</a:t>
            </a:r>
          </a:p>
          <a:p>
            <a:pPr lvl="1"/>
            <a:r>
              <a:rPr lang="en-US" sz="1600" dirty="0">
                <a:solidFill>
                  <a:schemeClr val="accent1"/>
                </a:solidFill>
              </a:rPr>
              <a:t>Seller is only responsible for damage caused by seller </a:t>
            </a:r>
          </a:p>
          <a:p>
            <a:pPr lvl="1"/>
            <a:r>
              <a:rPr lang="en-US" sz="1600" dirty="0">
                <a:solidFill>
                  <a:schemeClr val="accent1"/>
                </a:solidFill>
              </a:rPr>
              <a:t>Buyer is still responsible for wear and tear </a:t>
            </a:r>
          </a:p>
          <a:p>
            <a:pPr lvl="1"/>
            <a:r>
              <a:rPr lang="en-US" sz="1600" dirty="0">
                <a:solidFill>
                  <a:schemeClr val="accent1"/>
                </a:solidFill>
              </a:rPr>
              <a:t>Buyers have a right to access the property </a:t>
            </a:r>
          </a:p>
          <a:p>
            <a:pPr lvl="1"/>
            <a:r>
              <a:rPr lang="en-US" sz="1600" dirty="0">
                <a:solidFill>
                  <a:schemeClr val="accent1"/>
                </a:solidFill>
              </a:rPr>
              <a:t>Make sure your hold over rent is significant  </a:t>
            </a:r>
          </a:p>
        </p:txBody>
      </p:sp>
      <p:sp>
        <p:nvSpPr>
          <p:cNvPr id="2" name="Title 1">
            <a:extLst>
              <a:ext uri="{FF2B5EF4-FFF2-40B4-BE49-F238E27FC236}">
                <a16:creationId xmlns:a16="http://schemas.microsoft.com/office/drawing/2014/main" id="{AAA6E3C6-6B53-0344-95FC-87916AA9BD7F}"/>
              </a:ext>
            </a:extLst>
          </p:cNvPr>
          <p:cNvSpPr>
            <a:spLocks noGrp="1"/>
          </p:cNvSpPr>
          <p:nvPr>
            <p:ph type="title"/>
          </p:nvPr>
        </p:nvSpPr>
        <p:spPr>
          <a:xfrm>
            <a:off x="722074" y="289712"/>
            <a:ext cx="4037723" cy="1288910"/>
          </a:xfrm>
        </p:spPr>
        <p:txBody>
          <a:bodyPr>
            <a:normAutofit fontScale="90000"/>
          </a:bodyPr>
          <a:lstStyle/>
          <a:p>
            <a:r>
              <a:rPr lang="en-US" dirty="0"/>
              <a:t>Purchase and Sale Agreement (F201) </a:t>
            </a:r>
          </a:p>
        </p:txBody>
      </p:sp>
      <p:pic>
        <p:nvPicPr>
          <p:cNvPr id="9" name="Picture 8">
            <a:extLst>
              <a:ext uri="{FF2B5EF4-FFF2-40B4-BE49-F238E27FC236}">
                <a16:creationId xmlns:a16="http://schemas.microsoft.com/office/drawing/2014/main" id="{97C49523-FE2D-2C71-33E6-78B0797F81E2}"/>
              </a:ext>
            </a:extLst>
          </p:cNvPr>
          <p:cNvPicPr>
            <a:picLocks noChangeAspect="1"/>
          </p:cNvPicPr>
          <p:nvPr/>
        </p:nvPicPr>
        <p:blipFill>
          <a:blip r:embed="rId3"/>
          <a:stretch>
            <a:fillRect/>
          </a:stretch>
        </p:blipFill>
        <p:spPr>
          <a:xfrm>
            <a:off x="6558731" y="214753"/>
            <a:ext cx="4640284" cy="6081215"/>
          </a:xfrm>
          <a:prstGeom prst="rect">
            <a:avLst/>
          </a:prstGeom>
        </p:spPr>
      </p:pic>
    </p:spTree>
    <p:extLst>
      <p:ext uri="{BB962C8B-B14F-4D97-AF65-F5344CB8AC3E}">
        <p14:creationId xmlns:p14="http://schemas.microsoft.com/office/powerpoint/2010/main" val="17711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0DD8-3931-F338-58F8-934E58B5B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361D5-8D4C-E70E-DFDB-1267E5F227CE}"/>
              </a:ext>
            </a:extLst>
          </p:cNvPr>
          <p:cNvSpPr>
            <a:spLocks noGrp="1"/>
          </p:cNvSpPr>
          <p:nvPr>
            <p:ph type="title"/>
          </p:nvPr>
        </p:nvSpPr>
        <p:spPr/>
        <p:txBody>
          <a:bodyPr/>
          <a:lstStyle/>
          <a:p>
            <a:r>
              <a:rPr lang="en-US" dirty="0"/>
              <a:t>Purchase and Sale Agreement (F201) </a:t>
            </a:r>
          </a:p>
        </p:txBody>
      </p:sp>
      <p:sp>
        <p:nvSpPr>
          <p:cNvPr id="3" name="Content Placeholder 2">
            <a:extLst>
              <a:ext uri="{FF2B5EF4-FFF2-40B4-BE49-F238E27FC236}">
                <a16:creationId xmlns:a16="http://schemas.microsoft.com/office/drawing/2014/main" id="{74E36A11-BD18-8427-7D05-6AC953425B49}"/>
              </a:ext>
            </a:extLst>
          </p:cNvPr>
          <p:cNvSpPr>
            <a:spLocks noGrp="1"/>
          </p:cNvSpPr>
          <p:nvPr>
            <p:ph idx="1"/>
          </p:nvPr>
        </p:nvSpPr>
        <p:spPr>
          <a:xfrm>
            <a:off x="433059" y="1422402"/>
            <a:ext cx="11325884" cy="5313376"/>
          </a:xfrm>
        </p:spPr>
        <p:txBody>
          <a:bodyPr>
            <a:normAutofit fontScale="92500" lnSpcReduction="10000"/>
          </a:bodyPr>
          <a:lstStyle/>
          <a:p>
            <a:pPr marL="0" indent="0">
              <a:buNone/>
            </a:pPr>
            <a:r>
              <a:rPr lang="en-US" sz="1800" dirty="0"/>
              <a:t>A(6) </a:t>
            </a:r>
            <a:r>
              <a:rPr lang="en-US" sz="1800" u="sng" dirty="0"/>
              <a:t>Holder of Earnest Money (“Holder”)</a:t>
            </a:r>
            <a:r>
              <a:rPr lang="en-US" sz="1800" dirty="0"/>
              <a:t> and A(7) </a:t>
            </a:r>
            <a:r>
              <a:rPr lang="en-US" sz="1800" u="sng" dirty="0"/>
              <a:t>Earnest Money </a:t>
            </a:r>
          </a:p>
          <a:p>
            <a:pPr marL="0" indent="0">
              <a:buNone/>
            </a:pPr>
            <a:endParaRPr lang="en-US" sz="1800" u="sng" dirty="0"/>
          </a:p>
          <a:p>
            <a:pPr marL="0" indent="0">
              <a:buNone/>
            </a:pPr>
            <a:endParaRPr lang="en-US" sz="1800" u="sng" dirty="0"/>
          </a:p>
          <a:p>
            <a:pPr marL="0" indent="0">
              <a:buNone/>
            </a:pPr>
            <a:endParaRPr lang="en-US" sz="1800" u="sng" dirty="0"/>
          </a:p>
          <a:p>
            <a:pPr marL="0" indent="0">
              <a:buNone/>
            </a:pPr>
            <a:endParaRPr lang="en-US" sz="1800" u="sng" dirty="0"/>
          </a:p>
          <a:p>
            <a:pPr marL="0" indent="0">
              <a:buNone/>
            </a:pPr>
            <a:endParaRPr lang="en-US" sz="1800" u="sng" dirty="0"/>
          </a:p>
          <a:p>
            <a:pPr marL="0" indent="0">
              <a:buNone/>
            </a:pPr>
            <a:r>
              <a:rPr lang="en-US" sz="1800" dirty="0"/>
              <a:t>Make sure the earnest money is enough to make your Seller whole in case of Buyer default. </a:t>
            </a:r>
          </a:p>
          <a:p>
            <a:pPr marL="0" indent="0">
              <a:buNone/>
            </a:pPr>
            <a:endParaRPr lang="en-US" sz="1800" dirty="0"/>
          </a:p>
          <a:p>
            <a:pPr marL="0" indent="0">
              <a:buNone/>
            </a:pPr>
            <a:r>
              <a:rPr lang="en-US" sz="1800" dirty="0"/>
              <a:t>B(6) </a:t>
            </a:r>
            <a:r>
              <a:rPr lang="en-US" sz="1800" u="sng" dirty="0"/>
              <a:t>Earnest Money</a:t>
            </a:r>
            <a:r>
              <a:rPr lang="en-US" sz="1800" dirty="0"/>
              <a:t> now clarifies that when submitted via check or ACH, earnest money must come from a US bank account and that Holder representing a party does not absolve them of their obligation to perform their duties as Holder.</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Universal Change: F210, F213, F228, F243 </a:t>
            </a:r>
          </a:p>
        </p:txBody>
      </p:sp>
      <p:pic>
        <p:nvPicPr>
          <p:cNvPr id="5" name="Picture 4">
            <a:extLst>
              <a:ext uri="{FF2B5EF4-FFF2-40B4-BE49-F238E27FC236}">
                <a16:creationId xmlns:a16="http://schemas.microsoft.com/office/drawing/2014/main" id="{9ED415DE-CA98-B20D-E483-3AD97C3F50CC}"/>
              </a:ext>
            </a:extLst>
          </p:cNvPr>
          <p:cNvPicPr>
            <a:picLocks noChangeAspect="1"/>
          </p:cNvPicPr>
          <p:nvPr/>
        </p:nvPicPr>
        <p:blipFill>
          <a:blip r:embed="rId2"/>
          <a:stretch>
            <a:fillRect/>
          </a:stretch>
        </p:blipFill>
        <p:spPr>
          <a:xfrm>
            <a:off x="1403287" y="1936528"/>
            <a:ext cx="8592830" cy="1206175"/>
          </a:xfrm>
          <a:prstGeom prst="rect">
            <a:avLst/>
          </a:prstGeom>
        </p:spPr>
      </p:pic>
      <p:pic>
        <p:nvPicPr>
          <p:cNvPr id="9" name="Picture 8">
            <a:extLst>
              <a:ext uri="{FF2B5EF4-FFF2-40B4-BE49-F238E27FC236}">
                <a16:creationId xmlns:a16="http://schemas.microsoft.com/office/drawing/2014/main" id="{79311B0C-82AD-5189-81E6-9AB35582526F}"/>
              </a:ext>
            </a:extLst>
          </p:cNvPr>
          <p:cNvPicPr>
            <a:picLocks noChangeAspect="1"/>
          </p:cNvPicPr>
          <p:nvPr/>
        </p:nvPicPr>
        <p:blipFill>
          <a:blip r:embed="rId3"/>
          <a:stretch>
            <a:fillRect/>
          </a:stretch>
        </p:blipFill>
        <p:spPr>
          <a:xfrm>
            <a:off x="1525713" y="4609020"/>
            <a:ext cx="8347977" cy="1653156"/>
          </a:xfrm>
          <a:prstGeom prst="rect">
            <a:avLst/>
          </a:prstGeom>
        </p:spPr>
      </p:pic>
    </p:spTree>
    <p:extLst>
      <p:ext uri="{BB962C8B-B14F-4D97-AF65-F5344CB8AC3E}">
        <p14:creationId xmlns:p14="http://schemas.microsoft.com/office/powerpoint/2010/main" val="277129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7B16-FFAC-7A07-E86F-D4D2A76D30B3}"/>
              </a:ext>
            </a:extLst>
          </p:cNvPr>
          <p:cNvSpPr>
            <a:spLocks noGrp="1"/>
          </p:cNvSpPr>
          <p:nvPr>
            <p:ph type="title"/>
          </p:nvPr>
        </p:nvSpPr>
        <p:spPr/>
        <p:txBody>
          <a:bodyPr/>
          <a:lstStyle/>
          <a:p>
            <a:r>
              <a:rPr lang="en-US" dirty="0"/>
              <a:t>B(7) Earnest Money </a:t>
            </a:r>
          </a:p>
        </p:txBody>
      </p:sp>
      <p:sp>
        <p:nvSpPr>
          <p:cNvPr id="3" name="Content Placeholder 2">
            <a:extLst>
              <a:ext uri="{FF2B5EF4-FFF2-40B4-BE49-F238E27FC236}">
                <a16:creationId xmlns:a16="http://schemas.microsoft.com/office/drawing/2014/main" id="{6445269D-D6AD-6D5C-0464-5CB7C260E068}"/>
              </a:ext>
            </a:extLst>
          </p:cNvPr>
          <p:cNvSpPr>
            <a:spLocks noGrp="1"/>
          </p:cNvSpPr>
          <p:nvPr>
            <p:ph sz="quarter" idx="52"/>
          </p:nvPr>
        </p:nvSpPr>
        <p:spPr/>
        <p:txBody>
          <a:bodyPr/>
          <a:lstStyle/>
          <a:p>
            <a:r>
              <a:rPr lang="en-US" dirty="0"/>
              <a:t>Disbursement of Earnest Money </a:t>
            </a:r>
          </a:p>
        </p:txBody>
      </p:sp>
      <p:sp>
        <p:nvSpPr>
          <p:cNvPr id="4" name="Content Placeholder 3">
            <a:extLst>
              <a:ext uri="{FF2B5EF4-FFF2-40B4-BE49-F238E27FC236}">
                <a16:creationId xmlns:a16="http://schemas.microsoft.com/office/drawing/2014/main" id="{1D0887D5-94E9-523E-9A04-EA6B7948BC8A}"/>
              </a:ext>
            </a:extLst>
          </p:cNvPr>
          <p:cNvSpPr>
            <a:spLocks noGrp="1"/>
          </p:cNvSpPr>
          <p:nvPr>
            <p:ph sz="quarter" idx="53"/>
          </p:nvPr>
        </p:nvSpPr>
        <p:spPr/>
        <p:txBody>
          <a:bodyPr/>
          <a:lstStyle/>
          <a:p>
            <a:r>
              <a:rPr lang="en-US" u="sng" dirty="0"/>
              <a:t>When Buyer is entitled to the earnest money </a:t>
            </a:r>
          </a:p>
          <a:p>
            <a:pPr marL="457200" indent="-457200" algn="just">
              <a:buAutoNum type="arabicParenR"/>
            </a:pPr>
            <a:r>
              <a:rPr lang="en-US" dirty="0"/>
              <a:t>Failure of the parties to enter into a binding agreement;</a:t>
            </a:r>
          </a:p>
          <a:p>
            <a:pPr marL="457200" indent="-457200" algn="just">
              <a:buAutoNum type="arabicParenR"/>
            </a:pPr>
            <a:r>
              <a:rPr lang="en-US" dirty="0"/>
              <a:t>Failure of any unexpired contingency or condition to which this Agreement is subject; </a:t>
            </a:r>
          </a:p>
          <a:p>
            <a:pPr marL="457200" indent="-457200" algn="just">
              <a:buAutoNum type="arabicParenR"/>
            </a:pPr>
            <a:r>
              <a:rPr lang="en-US" dirty="0"/>
              <a:t>Termination of this Agreement due to the default of Seller; or </a:t>
            </a:r>
          </a:p>
          <a:p>
            <a:pPr marL="457200" indent="-457200" algn="just">
              <a:buAutoNum type="arabicParenR"/>
            </a:pPr>
            <a:r>
              <a:rPr lang="en-US" dirty="0"/>
              <a:t>Termination of this Agreement in accordance with a specific right. </a:t>
            </a:r>
          </a:p>
          <a:p>
            <a:pPr marL="457200" indent="-457200" algn="just">
              <a:buAutoNum type="arabicParenR"/>
            </a:pPr>
            <a:endParaRPr lang="en-US" dirty="0"/>
          </a:p>
        </p:txBody>
      </p:sp>
      <p:sp>
        <p:nvSpPr>
          <p:cNvPr id="5" name="Content Placeholder 4">
            <a:extLst>
              <a:ext uri="{FF2B5EF4-FFF2-40B4-BE49-F238E27FC236}">
                <a16:creationId xmlns:a16="http://schemas.microsoft.com/office/drawing/2014/main" id="{8F45AA53-1A3B-ECD7-93BF-7D5221367180}"/>
              </a:ext>
            </a:extLst>
          </p:cNvPr>
          <p:cNvSpPr>
            <a:spLocks noGrp="1"/>
          </p:cNvSpPr>
          <p:nvPr>
            <p:ph sz="quarter" idx="54"/>
          </p:nvPr>
        </p:nvSpPr>
        <p:spPr/>
        <p:txBody>
          <a:bodyPr>
            <a:normAutofit lnSpcReduction="10000"/>
          </a:bodyPr>
          <a:lstStyle/>
          <a:p>
            <a:r>
              <a:rPr lang="en-US" u="sng" dirty="0"/>
              <a:t>Holder may disburse upon</a:t>
            </a:r>
          </a:p>
          <a:p>
            <a:pPr marL="457200" indent="-457200" algn="just">
              <a:buAutoNum type="arabicParenR"/>
            </a:pPr>
            <a:r>
              <a:rPr lang="en-US" dirty="0"/>
              <a:t>Closing of the Property </a:t>
            </a:r>
          </a:p>
          <a:p>
            <a:pPr marL="457200" indent="-457200" algn="just">
              <a:buAutoNum type="arabicParenR"/>
            </a:pPr>
            <a:r>
              <a:rPr lang="en-US" dirty="0"/>
              <a:t>A subsequent written agreement of Buyer and Seller; </a:t>
            </a:r>
          </a:p>
          <a:p>
            <a:pPr marL="457200" indent="-457200" algn="just">
              <a:buAutoNum type="arabicParenR"/>
            </a:pPr>
            <a:r>
              <a:rPr lang="en-US" dirty="0"/>
              <a:t>Court order (interplead);  </a:t>
            </a:r>
          </a:p>
          <a:p>
            <a:pPr marL="457200" indent="-457200" algn="just">
              <a:buAutoNum type="arabicParenR"/>
            </a:pPr>
            <a:r>
              <a:rPr lang="en-US" dirty="0"/>
              <a:t>Failure of the parties to enter into a binding agreement; or</a:t>
            </a:r>
          </a:p>
          <a:p>
            <a:pPr marL="457200" indent="-457200" algn="just">
              <a:buAutoNum type="arabicParenR"/>
            </a:pPr>
            <a:r>
              <a:rPr lang="en-US" dirty="0"/>
              <a:t>Upon issuance of a 10-day letter* </a:t>
            </a:r>
          </a:p>
          <a:p>
            <a:pPr algn="just"/>
            <a:endParaRPr lang="en-US" dirty="0"/>
          </a:p>
          <a:p>
            <a:pPr algn="l"/>
            <a:r>
              <a:rPr lang="en-US" sz="1600" dirty="0"/>
              <a:t>*Remember! In a cash transaction the closing attorney cannot send a 10-day letter! </a:t>
            </a:r>
          </a:p>
        </p:txBody>
      </p:sp>
    </p:spTree>
    <p:extLst>
      <p:ext uri="{BB962C8B-B14F-4D97-AF65-F5344CB8AC3E}">
        <p14:creationId xmlns:p14="http://schemas.microsoft.com/office/powerpoint/2010/main" val="172641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38528-7581-22B7-4008-39D656DC6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6C256-858F-C195-E12E-FFCD6CFC17CA}"/>
              </a:ext>
            </a:extLst>
          </p:cNvPr>
          <p:cNvSpPr>
            <a:spLocks noGrp="1"/>
          </p:cNvSpPr>
          <p:nvPr>
            <p:ph type="title"/>
          </p:nvPr>
        </p:nvSpPr>
        <p:spPr/>
        <p:txBody>
          <a:bodyPr/>
          <a:lstStyle/>
          <a:p>
            <a:r>
              <a:rPr lang="en-US" dirty="0"/>
              <a:t>Purchase and Sale Agreement (F201) </a:t>
            </a:r>
          </a:p>
        </p:txBody>
      </p:sp>
      <p:sp>
        <p:nvSpPr>
          <p:cNvPr id="3" name="Content Placeholder 2">
            <a:extLst>
              <a:ext uri="{FF2B5EF4-FFF2-40B4-BE49-F238E27FC236}">
                <a16:creationId xmlns:a16="http://schemas.microsoft.com/office/drawing/2014/main" id="{17943E66-3D66-FC0F-95C0-96329E46D850}"/>
              </a:ext>
            </a:extLst>
          </p:cNvPr>
          <p:cNvSpPr>
            <a:spLocks noGrp="1"/>
          </p:cNvSpPr>
          <p:nvPr>
            <p:ph idx="1"/>
          </p:nvPr>
        </p:nvSpPr>
        <p:spPr>
          <a:xfrm>
            <a:off x="433059" y="1422402"/>
            <a:ext cx="11325884" cy="5005558"/>
          </a:xfrm>
        </p:spPr>
        <p:txBody>
          <a:bodyPr>
            <a:normAutofit/>
          </a:bodyPr>
          <a:lstStyle/>
          <a:p>
            <a:pPr marL="0" indent="0">
              <a:buNone/>
            </a:pPr>
            <a:r>
              <a:rPr lang="en-US" dirty="0"/>
              <a:t>A(8) </a:t>
            </a:r>
            <a:r>
              <a:rPr lang="en-US" u="sng" dirty="0"/>
              <a:t>Inspection and Due Diligence </a:t>
            </a:r>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r>
              <a:rPr lang="en-US" dirty="0"/>
              <a:t>Buyers may terminate for any reason during Due Diligence. </a:t>
            </a:r>
          </a:p>
          <a:p>
            <a:pPr marL="0" indent="0">
              <a:buNone/>
            </a:pPr>
            <a:r>
              <a:rPr lang="en-US" dirty="0"/>
              <a:t>Seller has no right to terminate during Due Diligence. </a:t>
            </a:r>
          </a:p>
          <a:p>
            <a:pPr marL="0" indent="0">
              <a:buNone/>
            </a:pPr>
            <a:r>
              <a:rPr lang="en-US" dirty="0"/>
              <a:t>Buyer may continue to inspect the Property even after Due Diligence ends. </a:t>
            </a:r>
          </a:p>
          <a:p>
            <a:pPr marL="0" indent="0">
              <a:buNone/>
            </a:pPr>
            <a:r>
              <a:rPr lang="en-US" dirty="0"/>
              <a:t>Option Money can be an underutilized tool that can make your offer stand out. </a:t>
            </a:r>
          </a:p>
        </p:txBody>
      </p:sp>
      <p:pic>
        <p:nvPicPr>
          <p:cNvPr id="7" name="Picture 6">
            <a:extLst>
              <a:ext uri="{FF2B5EF4-FFF2-40B4-BE49-F238E27FC236}">
                <a16:creationId xmlns:a16="http://schemas.microsoft.com/office/drawing/2014/main" id="{8228FAB6-820E-34DC-BB89-9D52BB07ABD7}"/>
              </a:ext>
            </a:extLst>
          </p:cNvPr>
          <p:cNvPicPr>
            <a:picLocks noChangeAspect="1"/>
          </p:cNvPicPr>
          <p:nvPr/>
        </p:nvPicPr>
        <p:blipFill>
          <a:blip r:embed="rId2"/>
          <a:stretch>
            <a:fillRect/>
          </a:stretch>
        </p:blipFill>
        <p:spPr>
          <a:xfrm>
            <a:off x="433057" y="2118905"/>
            <a:ext cx="7644986" cy="1310095"/>
          </a:xfrm>
          <a:prstGeom prst="rect">
            <a:avLst/>
          </a:prstGeom>
        </p:spPr>
      </p:pic>
      <p:pic>
        <p:nvPicPr>
          <p:cNvPr id="9" name="Picture 8" descr="A person sitting in a chair&#10;&#10;Description automatically generated with medium confidence">
            <a:extLst>
              <a:ext uri="{FF2B5EF4-FFF2-40B4-BE49-F238E27FC236}">
                <a16:creationId xmlns:a16="http://schemas.microsoft.com/office/drawing/2014/main" id="{B2AECE57-2852-8B55-EFB1-64A984490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202" y="1953564"/>
            <a:ext cx="3074739" cy="3283821"/>
          </a:xfrm>
          <a:prstGeom prst="rect">
            <a:avLst/>
          </a:prstGeom>
        </p:spPr>
      </p:pic>
    </p:spTree>
    <p:extLst>
      <p:ext uri="{BB962C8B-B14F-4D97-AF65-F5344CB8AC3E}">
        <p14:creationId xmlns:p14="http://schemas.microsoft.com/office/powerpoint/2010/main" val="2337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4729A-3EA6-608F-A1C6-14978222BA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3069E-3B9F-CE05-5022-01D9EE5FBFA0}"/>
              </a:ext>
            </a:extLst>
          </p:cNvPr>
          <p:cNvSpPr>
            <a:spLocks noGrp="1"/>
          </p:cNvSpPr>
          <p:nvPr>
            <p:ph type="title"/>
          </p:nvPr>
        </p:nvSpPr>
        <p:spPr/>
        <p:txBody>
          <a:bodyPr/>
          <a:lstStyle/>
          <a:p>
            <a:r>
              <a:rPr lang="en-US" dirty="0"/>
              <a:t>Purchase and Sale Agreement (F201) </a:t>
            </a:r>
          </a:p>
        </p:txBody>
      </p:sp>
      <p:sp>
        <p:nvSpPr>
          <p:cNvPr id="3" name="Content Placeholder 2">
            <a:extLst>
              <a:ext uri="{FF2B5EF4-FFF2-40B4-BE49-F238E27FC236}">
                <a16:creationId xmlns:a16="http://schemas.microsoft.com/office/drawing/2014/main" id="{EAA8BFB1-A51C-5FA5-B27C-845278730A43}"/>
              </a:ext>
            </a:extLst>
          </p:cNvPr>
          <p:cNvSpPr>
            <a:spLocks noGrp="1"/>
          </p:cNvSpPr>
          <p:nvPr>
            <p:ph idx="1"/>
          </p:nvPr>
        </p:nvSpPr>
        <p:spPr>
          <a:xfrm>
            <a:off x="585459" y="2995442"/>
            <a:ext cx="11325884" cy="717490"/>
          </a:xfrm>
        </p:spPr>
        <p:txBody>
          <a:bodyPr>
            <a:normAutofit/>
          </a:bodyPr>
          <a:lstStyle/>
          <a:p>
            <a:pPr marL="0" indent="0">
              <a:buNone/>
            </a:pPr>
            <a:r>
              <a:rPr lang="en-US" dirty="0"/>
              <a:t>B(9) </a:t>
            </a:r>
            <a:r>
              <a:rPr lang="en-US" u="sng" dirty="0"/>
              <a:t>Lead-Based Paint and Paint Hazzard Evaluation</a:t>
            </a:r>
            <a:r>
              <a:rPr lang="en-US" dirty="0"/>
              <a:t> makes it clear that “residential dwelling” includes any painted fixture or material used that was built or manufactured prior to 1978</a:t>
            </a:r>
          </a:p>
        </p:txBody>
      </p:sp>
      <p:pic>
        <p:nvPicPr>
          <p:cNvPr id="5" name="Picture 4">
            <a:extLst>
              <a:ext uri="{FF2B5EF4-FFF2-40B4-BE49-F238E27FC236}">
                <a16:creationId xmlns:a16="http://schemas.microsoft.com/office/drawing/2014/main" id="{DEC311D7-7BD9-7E35-0ABE-A534222E9800}"/>
              </a:ext>
            </a:extLst>
          </p:cNvPr>
          <p:cNvPicPr>
            <a:picLocks noChangeAspect="1"/>
          </p:cNvPicPr>
          <p:nvPr/>
        </p:nvPicPr>
        <p:blipFill>
          <a:blip r:embed="rId2"/>
          <a:stretch>
            <a:fillRect/>
          </a:stretch>
        </p:blipFill>
        <p:spPr>
          <a:xfrm>
            <a:off x="1530628" y="2158811"/>
            <a:ext cx="8714286" cy="476190"/>
          </a:xfrm>
          <a:prstGeom prst="rect">
            <a:avLst/>
          </a:prstGeom>
        </p:spPr>
      </p:pic>
      <p:pic>
        <p:nvPicPr>
          <p:cNvPr id="7" name="Picture 6">
            <a:extLst>
              <a:ext uri="{FF2B5EF4-FFF2-40B4-BE49-F238E27FC236}">
                <a16:creationId xmlns:a16="http://schemas.microsoft.com/office/drawing/2014/main" id="{78BDD38C-0589-AFB8-0009-9F50E21AA13C}"/>
              </a:ext>
            </a:extLst>
          </p:cNvPr>
          <p:cNvPicPr>
            <a:picLocks noChangeAspect="1"/>
          </p:cNvPicPr>
          <p:nvPr/>
        </p:nvPicPr>
        <p:blipFill>
          <a:blip r:embed="rId3"/>
          <a:stretch>
            <a:fillRect/>
          </a:stretch>
        </p:blipFill>
        <p:spPr>
          <a:xfrm>
            <a:off x="1700762" y="4014188"/>
            <a:ext cx="8790476" cy="1409524"/>
          </a:xfrm>
          <a:prstGeom prst="rect">
            <a:avLst/>
          </a:prstGeom>
        </p:spPr>
      </p:pic>
      <p:sp>
        <p:nvSpPr>
          <p:cNvPr id="8" name="Content Placeholder 2">
            <a:extLst>
              <a:ext uri="{FF2B5EF4-FFF2-40B4-BE49-F238E27FC236}">
                <a16:creationId xmlns:a16="http://schemas.microsoft.com/office/drawing/2014/main" id="{0A4A3A71-2912-BC74-3A52-2D1DDEE8365F}"/>
              </a:ext>
            </a:extLst>
          </p:cNvPr>
          <p:cNvSpPr txBox="1">
            <a:spLocks/>
          </p:cNvSpPr>
          <p:nvPr/>
        </p:nvSpPr>
        <p:spPr>
          <a:xfrm>
            <a:off x="585459" y="1574802"/>
            <a:ext cx="11325884" cy="47619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A(9) </a:t>
            </a:r>
            <a:r>
              <a:rPr lang="en-US" u="sng" dirty="0"/>
              <a:t>Lead-Based Paint </a:t>
            </a:r>
            <a:endParaRPr lang="en-US" dirty="0"/>
          </a:p>
        </p:txBody>
      </p:sp>
    </p:spTree>
    <p:extLst>
      <p:ext uri="{BB962C8B-B14F-4D97-AF65-F5344CB8AC3E}">
        <p14:creationId xmlns:p14="http://schemas.microsoft.com/office/powerpoint/2010/main" val="345004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eling paint on a white wall&#10;&#10;Description automatically generated">
            <a:extLst>
              <a:ext uri="{FF2B5EF4-FFF2-40B4-BE49-F238E27FC236}">
                <a16:creationId xmlns:a16="http://schemas.microsoft.com/office/drawing/2014/main" id="{0BBC7712-D37D-3741-1968-5BFF10BF783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2920753"/>
          </a:xfrm>
          <a:prstGeom prst="rect">
            <a:avLst/>
          </a:prstGeom>
        </p:spPr>
      </p:pic>
      <p:sp>
        <p:nvSpPr>
          <p:cNvPr id="3" name="Content Placeholder 2">
            <a:extLst>
              <a:ext uri="{FF2B5EF4-FFF2-40B4-BE49-F238E27FC236}">
                <a16:creationId xmlns:a16="http://schemas.microsoft.com/office/drawing/2014/main" id="{68CCF75C-6B44-9A0E-A63F-21AF42A3F3E8}"/>
              </a:ext>
            </a:extLst>
          </p:cNvPr>
          <p:cNvSpPr>
            <a:spLocks noGrp="1"/>
          </p:cNvSpPr>
          <p:nvPr>
            <p:ph idx="1"/>
          </p:nvPr>
        </p:nvSpPr>
        <p:spPr>
          <a:xfrm>
            <a:off x="361951" y="3076832"/>
            <a:ext cx="4438649" cy="3343017"/>
          </a:xfrm>
        </p:spPr>
        <p:txBody>
          <a:bodyPr>
            <a:normAutofit fontScale="77500" lnSpcReduction="20000"/>
          </a:bodyPr>
          <a:lstStyle/>
          <a:p>
            <a:r>
              <a:rPr lang="en-US" dirty="0"/>
              <a:t>This form and the various checkboxes/initials are dictated by the EPA</a:t>
            </a:r>
          </a:p>
          <a:p>
            <a:endParaRPr lang="en-US" dirty="0"/>
          </a:p>
          <a:p>
            <a:r>
              <a:rPr lang="en-US" dirty="0"/>
              <a:t>In July 2024, the EPA added the requirement for the agent to acknowledge that they informed the Seller of their disclosure obligation </a:t>
            </a:r>
          </a:p>
          <a:p>
            <a:endParaRPr lang="en-US" dirty="0"/>
          </a:p>
          <a:p>
            <a:r>
              <a:rPr lang="en-US" dirty="0"/>
              <a:t>Updated to clarify that this applies if seller is paying Buyer’s Agent directly OR through the Seller’s Broker</a:t>
            </a:r>
          </a:p>
          <a:p>
            <a:endParaRPr lang="en-US" dirty="0"/>
          </a:p>
          <a:p>
            <a:r>
              <a:rPr lang="en-US" dirty="0"/>
              <a:t>Why as a broker might you want to require a lead-based paint exhibit on a property built after 1978? </a:t>
            </a:r>
          </a:p>
        </p:txBody>
      </p:sp>
      <p:sp>
        <p:nvSpPr>
          <p:cNvPr id="4" name="Title 3">
            <a:extLst>
              <a:ext uri="{FF2B5EF4-FFF2-40B4-BE49-F238E27FC236}">
                <a16:creationId xmlns:a16="http://schemas.microsoft.com/office/drawing/2014/main" id="{023761C3-6B23-886F-B5D5-1C259AB48CC2}"/>
              </a:ext>
            </a:extLst>
          </p:cNvPr>
          <p:cNvSpPr>
            <a:spLocks noGrp="1"/>
          </p:cNvSpPr>
          <p:nvPr>
            <p:ph type="title"/>
          </p:nvPr>
        </p:nvSpPr>
        <p:spPr>
          <a:xfrm>
            <a:off x="2813899" y="-26633"/>
            <a:ext cx="5958910" cy="823590"/>
          </a:xfrm>
        </p:spPr>
        <p:txBody>
          <a:bodyPr>
            <a:normAutofit/>
          </a:bodyPr>
          <a:lstStyle/>
          <a:p>
            <a:r>
              <a:rPr lang="en-US" sz="3600" u="sng" dirty="0"/>
              <a:t>F316 Lead-Based Paint Exhibit </a:t>
            </a:r>
          </a:p>
        </p:txBody>
      </p:sp>
      <p:pic>
        <p:nvPicPr>
          <p:cNvPr id="5" name="Picture 4">
            <a:extLst>
              <a:ext uri="{FF2B5EF4-FFF2-40B4-BE49-F238E27FC236}">
                <a16:creationId xmlns:a16="http://schemas.microsoft.com/office/drawing/2014/main" id="{5BE34FF0-BDC5-2427-6F4E-944F7B21C8C7}"/>
              </a:ext>
            </a:extLst>
          </p:cNvPr>
          <p:cNvPicPr>
            <a:picLocks noChangeAspect="1"/>
          </p:cNvPicPr>
          <p:nvPr/>
        </p:nvPicPr>
        <p:blipFill>
          <a:blip r:embed="rId4"/>
          <a:stretch>
            <a:fillRect/>
          </a:stretch>
        </p:blipFill>
        <p:spPr>
          <a:xfrm>
            <a:off x="4654297" y="3674110"/>
            <a:ext cx="7389988" cy="1639024"/>
          </a:xfrm>
          <a:prstGeom prst="rect">
            <a:avLst/>
          </a:prstGeom>
        </p:spPr>
      </p:pic>
    </p:spTree>
    <p:extLst>
      <p:ext uri="{BB962C8B-B14F-4D97-AF65-F5344CB8AC3E}">
        <p14:creationId xmlns:p14="http://schemas.microsoft.com/office/powerpoint/2010/main" val="338824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F9B7-8564-D06B-2BEE-FA1DC7ED5E4A}"/>
              </a:ext>
            </a:extLst>
          </p:cNvPr>
          <p:cNvSpPr>
            <a:spLocks noGrp="1"/>
          </p:cNvSpPr>
          <p:nvPr>
            <p:ph type="title"/>
          </p:nvPr>
        </p:nvSpPr>
        <p:spPr/>
        <p:txBody>
          <a:bodyPr/>
          <a:lstStyle/>
          <a:p>
            <a:r>
              <a:rPr lang="en-US" dirty="0"/>
              <a:t>Brokerage Agreements</a:t>
            </a:r>
          </a:p>
        </p:txBody>
      </p:sp>
    </p:spTree>
    <p:extLst>
      <p:ext uri="{BB962C8B-B14F-4D97-AF65-F5344CB8AC3E}">
        <p14:creationId xmlns:p14="http://schemas.microsoft.com/office/powerpoint/2010/main" val="67592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29BE6-12A6-C94B-F18A-337AB6094BC6}"/>
              </a:ext>
            </a:extLst>
          </p:cNvPr>
          <p:cNvSpPr>
            <a:spLocks noGrp="1"/>
          </p:cNvSpPr>
          <p:nvPr>
            <p:ph idx="1"/>
          </p:nvPr>
        </p:nvSpPr>
        <p:spPr>
          <a:xfrm>
            <a:off x="689919" y="2967105"/>
            <a:ext cx="4734697" cy="3608052"/>
          </a:xfrm>
        </p:spPr>
        <p:txBody>
          <a:bodyPr>
            <a:normAutofit fontScale="85000" lnSpcReduction="20000"/>
          </a:bodyPr>
          <a:lstStyle/>
          <a:p>
            <a:r>
              <a:rPr lang="en-US" dirty="0"/>
              <a:t>If Buyer’s Broker receives compensation from the Seller (either directly or through Seller’s Broker), they are required to inform Seller of their disclosure obligations</a:t>
            </a:r>
          </a:p>
          <a:p>
            <a:endParaRPr lang="en-US" dirty="0"/>
          </a:p>
          <a:p>
            <a:r>
              <a:rPr lang="en-US" dirty="0"/>
              <a:t>This is a notice so there is nothing for Buyer or Seller to sign </a:t>
            </a:r>
          </a:p>
          <a:p>
            <a:endParaRPr lang="en-US" dirty="0"/>
          </a:p>
          <a:p>
            <a:r>
              <a:rPr lang="en-US" dirty="0"/>
              <a:t>Remember notice to the Seller’s Broker is deemed notice to the Seller </a:t>
            </a:r>
          </a:p>
          <a:p>
            <a:endParaRPr lang="en-US" dirty="0"/>
          </a:p>
          <a:p>
            <a:r>
              <a:rPr lang="en-US" dirty="0"/>
              <a:t>In order to initial the Lead-Based Paint Exhibit attached to the offer, you must send this notice BEFORE sending the offer   </a:t>
            </a:r>
          </a:p>
        </p:txBody>
      </p:sp>
      <p:sp>
        <p:nvSpPr>
          <p:cNvPr id="4" name="Title 3">
            <a:extLst>
              <a:ext uri="{FF2B5EF4-FFF2-40B4-BE49-F238E27FC236}">
                <a16:creationId xmlns:a16="http://schemas.microsoft.com/office/drawing/2014/main" id="{A2AAF5EC-162C-AE75-D0E1-25EC6BBD2548}"/>
              </a:ext>
            </a:extLst>
          </p:cNvPr>
          <p:cNvSpPr>
            <a:spLocks noGrp="1"/>
          </p:cNvSpPr>
          <p:nvPr>
            <p:ph type="title"/>
          </p:nvPr>
        </p:nvSpPr>
        <p:spPr/>
        <p:txBody>
          <a:bodyPr>
            <a:noAutofit/>
          </a:bodyPr>
          <a:lstStyle/>
          <a:p>
            <a:r>
              <a:rPr lang="en-US" sz="2800" dirty="0"/>
              <a:t>F317 Buyer’s Broker’s Notice to Seller of Seller’s Obligations Regarding Lead-Based Paint </a:t>
            </a:r>
          </a:p>
        </p:txBody>
      </p:sp>
      <p:pic>
        <p:nvPicPr>
          <p:cNvPr id="5" name="Picture 4">
            <a:extLst>
              <a:ext uri="{FF2B5EF4-FFF2-40B4-BE49-F238E27FC236}">
                <a16:creationId xmlns:a16="http://schemas.microsoft.com/office/drawing/2014/main" id="{B9F9124D-8821-36E1-4A1A-D09FE56B3657}"/>
              </a:ext>
            </a:extLst>
          </p:cNvPr>
          <p:cNvPicPr>
            <a:picLocks noChangeAspect="1"/>
          </p:cNvPicPr>
          <p:nvPr/>
        </p:nvPicPr>
        <p:blipFill>
          <a:blip r:embed="rId2"/>
          <a:stretch>
            <a:fillRect/>
          </a:stretch>
        </p:blipFill>
        <p:spPr>
          <a:xfrm>
            <a:off x="6767386" y="228600"/>
            <a:ext cx="4435288" cy="5833872"/>
          </a:xfrm>
          <a:prstGeom prst="rect">
            <a:avLst/>
          </a:prstGeom>
        </p:spPr>
      </p:pic>
    </p:spTree>
    <p:extLst>
      <p:ext uri="{BB962C8B-B14F-4D97-AF65-F5344CB8AC3E}">
        <p14:creationId xmlns:p14="http://schemas.microsoft.com/office/powerpoint/2010/main" val="2338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DF71-C36C-82FD-3632-33C2AA0C48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9A695-76E6-C3DA-06D2-3A07BB0C52DF}"/>
              </a:ext>
            </a:extLst>
          </p:cNvPr>
          <p:cNvSpPr>
            <a:spLocks noGrp="1"/>
          </p:cNvSpPr>
          <p:nvPr>
            <p:ph type="title"/>
          </p:nvPr>
        </p:nvSpPr>
        <p:spPr/>
        <p:txBody>
          <a:bodyPr/>
          <a:lstStyle/>
          <a:p>
            <a:r>
              <a:rPr lang="en-US" dirty="0"/>
              <a:t>Purchase and Sale Agreement (F201) </a:t>
            </a:r>
          </a:p>
        </p:txBody>
      </p:sp>
      <p:sp>
        <p:nvSpPr>
          <p:cNvPr id="3" name="Content Placeholder 2">
            <a:extLst>
              <a:ext uri="{FF2B5EF4-FFF2-40B4-BE49-F238E27FC236}">
                <a16:creationId xmlns:a16="http://schemas.microsoft.com/office/drawing/2014/main" id="{F3643010-BFCA-7F4D-DFC3-DD82BCEFD41E}"/>
              </a:ext>
            </a:extLst>
          </p:cNvPr>
          <p:cNvSpPr>
            <a:spLocks noGrp="1"/>
          </p:cNvSpPr>
          <p:nvPr>
            <p:ph idx="1"/>
          </p:nvPr>
        </p:nvSpPr>
        <p:spPr>
          <a:xfrm>
            <a:off x="433059" y="1422402"/>
            <a:ext cx="11325884" cy="3122438"/>
          </a:xfrm>
        </p:spPr>
        <p:txBody>
          <a:bodyPr>
            <a:normAutofit fontScale="92500" lnSpcReduction="10000"/>
          </a:bodyPr>
          <a:lstStyle/>
          <a:p>
            <a:pPr marL="0" indent="0">
              <a:buNone/>
            </a:pPr>
            <a:r>
              <a:rPr lang="en-US" sz="1600" dirty="0"/>
              <a:t>A(10) </a:t>
            </a:r>
            <a:r>
              <a:rPr lang="en-US" sz="1600" u="sng" dirty="0"/>
              <a:t>Brokerage Relationships in this Transaction </a:t>
            </a: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dirty="0"/>
              <a:t>How do you define a material relationship? </a:t>
            </a:r>
          </a:p>
        </p:txBody>
      </p:sp>
      <p:pic>
        <p:nvPicPr>
          <p:cNvPr id="5" name="Picture 4">
            <a:extLst>
              <a:ext uri="{FF2B5EF4-FFF2-40B4-BE49-F238E27FC236}">
                <a16:creationId xmlns:a16="http://schemas.microsoft.com/office/drawing/2014/main" id="{34F484E2-260A-4486-6A1B-048F03049B31}"/>
              </a:ext>
            </a:extLst>
          </p:cNvPr>
          <p:cNvPicPr>
            <a:picLocks noChangeAspect="1"/>
          </p:cNvPicPr>
          <p:nvPr/>
        </p:nvPicPr>
        <p:blipFill>
          <a:blip r:embed="rId2"/>
          <a:stretch>
            <a:fillRect/>
          </a:stretch>
        </p:blipFill>
        <p:spPr>
          <a:xfrm>
            <a:off x="1145619" y="2002668"/>
            <a:ext cx="8723809" cy="1961905"/>
          </a:xfrm>
          <a:prstGeom prst="rect">
            <a:avLst/>
          </a:prstGeom>
        </p:spPr>
      </p:pic>
      <p:pic>
        <p:nvPicPr>
          <p:cNvPr id="7" name="Picture 6">
            <a:extLst>
              <a:ext uri="{FF2B5EF4-FFF2-40B4-BE49-F238E27FC236}">
                <a16:creationId xmlns:a16="http://schemas.microsoft.com/office/drawing/2014/main" id="{A1F2227C-897C-8941-04B6-65BAAC30653C}"/>
              </a:ext>
            </a:extLst>
          </p:cNvPr>
          <p:cNvPicPr>
            <a:picLocks noChangeAspect="1"/>
          </p:cNvPicPr>
          <p:nvPr/>
        </p:nvPicPr>
        <p:blipFill>
          <a:blip r:embed="rId3"/>
          <a:stretch>
            <a:fillRect/>
          </a:stretch>
        </p:blipFill>
        <p:spPr>
          <a:xfrm>
            <a:off x="1226630" y="4991978"/>
            <a:ext cx="9103374" cy="714286"/>
          </a:xfrm>
          <a:prstGeom prst="rect">
            <a:avLst/>
          </a:prstGeom>
        </p:spPr>
      </p:pic>
      <p:sp>
        <p:nvSpPr>
          <p:cNvPr id="8" name="Content Placeholder 2">
            <a:extLst>
              <a:ext uri="{FF2B5EF4-FFF2-40B4-BE49-F238E27FC236}">
                <a16:creationId xmlns:a16="http://schemas.microsoft.com/office/drawing/2014/main" id="{A7BA8AB6-D8DC-A334-1ADF-44673AC31772}"/>
              </a:ext>
            </a:extLst>
          </p:cNvPr>
          <p:cNvSpPr txBox="1">
            <a:spLocks/>
          </p:cNvSpPr>
          <p:nvPr/>
        </p:nvSpPr>
        <p:spPr>
          <a:xfrm>
            <a:off x="433058" y="4681485"/>
            <a:ext cx="11325883" cy="1811387"/>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B(10)(a) </a:t>
            </a:r>
            <a:r>
              <a:rPr lang="en-US" sz="1600" u="sng" dirty="0"/>
              <a:t>Agency Disclosure</a:t>
            </a:r>
          </a:p>
          <a:p>
            <a:pPr marL="0" indent="0">
              <a:buFont typeface="Arial" panose="020B0604020202020204" pitchFamily="34" charset="0"/>
              <a:buNone/>
            </a:pPr>
            <a:endParaRPr lang="en-US" sz="1600" u="sng" dirty="0"/>
          </a:p>
          <a:p>
            <a:pPr marL="0" indent="0">
              <a:buFont typeface="Arial" panose="020B0604020202020204" pitchFamily="34" charset="0"/>
              <a:buNone/>
            </a:pPr>
            <a:endParaRPr lang="en-US" sz="1600" u="sng" dirty="0"/>
          </a:p>
          <a:p>
            <a:pPr marL="0" indent="0">
              <a:buFont typeface="Arial" panose="020B0604020202020204" pitchFamily="34" charset="0"/>
              <a:buNone/>
            </a:pPr>
            <a:r>
              <a:rPr lang="en-US" sz="1600" dirty="0"/>
              <a:t>Brokers do not owe a fiduciary duty but be careful that you do not say anything that would create a fiduciary duty! </a:t>
            </a:r>
          </a:p>
          <a:p>
            <a:pPr marL="0" indent="0">
              <a:buFont typeface="Arial" panose="020B0604020202020204" pitchFamily="34" charset="0"/>
              <a:buNone/>
            </a:pPr>
            <a:r>
              <a:rPr lang="en-US" sz="1600" dirty="0"/>
              <a:t>Universal Change: F210, F213, F228, F243 </a:t>
            </a:r>
          </a:p>
        </p:txBody>
      </p:sp>
    </p:spTree>
    <p:extLst>
      <p:ext uri="{BB962C8B-B14F-4D97-AF65-F5344CB8AC3E}">
        <p14:creationId xmlns:p14="http://schemas.microsoft.com/office/powerpoint/2010/main" val="20880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221DD-B646-E3BF-609F-138FEA58A24B}"/>
              </a:ext>
            </a:extLst>
          </p:cNvPr>
          <p:cNvSpPr>
            <a:spLocks noGrp="1"/>
          </p:cNvSpPr>
          <p:nvPr>
            <p:ph type="title"/>
          </p:nvPr>
        </p:nvSpPr>
        <p:spPr/>
        <p:txBody>
          <a:bodyPr>
            <a:normAutofit fontScale="90000"/>
          </a:bodyPr>
          <a:lstStyle/>
          <a:p>
            <a:r>
              <a:rPr lang="en-US" altLang="en-US" dirty="0"/>
              <a:t>Duty of Reasonable Care vs. Fiduciary Duty in Closings</a:t>
            </a:r>
            <a:endParaRPr lang="en-US" dirty="0"/>
          </a:p>
        </p:txBody>
      </p:sp>
      <p:graphicFrame>
        <p:nvGraphicFramePr>
          <p:cNvPr id="4" name="Content Placeholder 3">
            <a:extLst>
              <a:ext uri="{FF2B5EF4-FFF2-40B4-BE49-F238E27FC236}">
                <a16:creationId xmlns:a16="http://schemas.microsoft.com/office/drawing/2014/main" id="{852744E9-2B64-8AE5-5A1F-4F1B6FA457DF}"/>
              </a:ext>
            </a:extLst>
          </p:cNvPr>
          <p:cNvGraphicFramePr>
            <a:graphicFrameLocks noGrp="1"/>
          </p:cNvGraphicFramePr>
          <p:nvPr>
            <p:ph idx="1"/>
            <p:extLst>
              <p:ext uri="{D42A27DB-BD31-4B8C-83A1-F6EECF244321}">
                <p14:modId xmlns:p14="http://schemas.microsoft.com/office/powerpoint/2010/main" val="3736160090"/>
              </p:ext>
            </p:extLst>
          </p:nvPr>
        </p:nvGraphicFramePr>
        <p:xfrm>
          <a:off x="1506648" y="1474772"/>
          <a:ext cx="9178704" cy="4455248"/>
        </p:xfrm>
        <a:graphic>
          <a:graphicData uri="http://schemas.openxmlformats.org/drawingml/2006/table">
            <a:tbl>
              <a:tblPr/>
              <a:tblGrid>
                <a:gridCol w="1762605">
                  <a:extLst>
                    <a:ext uri="{9D8B030D-6E8A-4147-A177-3AD203B41FA5}">
                      <a16:colId xmlns:a16="http://schemas.microsoft.com/office/drawing/2014/main" val="2790877213"/>
                    </a:ext>
                  </a:extLst>
                </a:gridCol>
                <a:gridCol w="3452477">
                  <a:extLst>
                    <a:ext uri="{9D8B030D-6E8A-4147-A177-3AD203B41FA5}">
                      <a16:colId xmlns:a16="http://schemas.microsoft.com/office/drawing/2014/main" val="3023840408"/>
                    </a:ext>
                  </a:extLst>
                </a:gridCol>
                <a:gridCol w="3963622">
                  <a:extLst>
                    <a:ext uri="{9D8B030D-6E8A-4147-A177-3AD203B41FA5}">
                      <a16:colId xmlns:a16="http://schemas.microsoft.com/office/drawing/2014/main" val="3222860736"/>
                    </a:ext>
                  </a:extLst>
                </a:gridCol>
              </a:tblGrid>
              <a:tr h="593485">
                <a:tc>
                  <a:txBody>
                    <a:bodyPr/>
                    <a:lstStyle/>
                    <a:p>
                      <a:endParaRPr lang="en-US" sz="1400" b="1" dirty="0">
                        <a:solidFill>
                          <a:schemeClr val="tx1"/>
                        </a:solidFill>
                      </a:endParaRP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solidFill>
                            <a:schemeClr val="tx1"/>
                          </a:solidFill>
                        </a:rPr>
                        <a:t>Real Estate Agent: Duty of Reasonable Care</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1" dirty="0">
                          <a:solidFill>
                            <a:schemeClr val="tx1"/>
                          </a:solidFill>
                        </a:rPr>
                        <a:t>Closing Attorney: Fiduciary Duty</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0610999"/>
                  </a:ext>
                </a:extLst>
              </a:tr>
              <a:tr h="944216">
                <a:tc>
                  <a:txBody>
                    <a:bodyPr/>
                    <a:lstStyle/>
                    <a:p>
                      <a:r>
                        <a:rPr lang="en-US" sz="1400" b="1" dirty="0">
                          <a:solidFill>
                            <a:schemeClr val="tx1"/>
                          </a:solidFill>
                        </a:rPr>
                        <a:t>Nature of the Duty</a:t>
                      </a:r>
                      <a:endParaRPr lang="en-US" sz="1400" dirty="0">
                        <a:solidFill>
                          <a:schemeClr val="tx1"/>
                        </a:solidFill>
                      </a:endParaRP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rPr>
                        <a:t>Perform services with the skill, diligence, and competence of a reasonably prudent licensed agent in similar circumstances.</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rPr>
                        <a:t>Act in the client’s best interests at all times, placing the client’s interests ahead of your own or anyone else’s.</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4962115"/>
                  </a:ext>
                </a:extLst>
              </a:tr>
              <a:tr h="944216">
                <a:tc>
                  <a:txBody>
                    <a:bodyPr/>
                    <a:lstStyle/>
                    <a:p>
                      <a:r>
                        <a:rPr lang="en-US" sz="1400" b="1">
                          <a:solidFill>
                            <a:schemeClr val="tx1"/>
                          </a:solidFill>
                        </a:rPr>
                        <a:t>Primary Obligation</a:t>
                      </a:r>
                      <a:endParaRPr lang="en-US" sz="1400">
                        <a:solidFill>
                          <a:schemeClr val="tx1"/>
                        </a:solidFill>
                      </a:endParaRP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rPr>
                        <a:t>Facilitate the transaction, provide market guidance, assist with negotiations, and help navigate contract steps.</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rPr>
                        <a:t>Protect legal rights, ensure documents and title are accurate, advise on legal risks, and safeguard client funds.</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9828110"/>
                  </a:ext>
                </a:extLst>
              </a:tr>
              <a:tr h="814487">
                <a:tc>
                  <a:txBody>
                    <a:bodyPr/>
                    <a:lstStyle/>
                    <a:p>
                      <a:r>
                        <a:rPr lang="en-US" sz="1400" b="1" dirty="0">
                          <a:solidFill>
                            <a:schemeClr val="tx1"/>
                          </a:solidFill>
                        </a:rPr>
                        <a:t>Conflict of Interest</a:t>
                      </a:r>
                      <a:endParaRPr lang="en-US" sz="1400" dirty="0">
                        <a:solidFill>
                          <a:schemeClr val="tx1"/>
                        </a:solidFill>
                      </a:endParaRP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rPr>
                        <a:t>Conflicts must be disclosed. </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rPr>
                        <a:t>Must avoid conflicts.  Many conflicts are non-waivable.</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2308968"/>
                  </a:ext>
                </a:extLst>
              </a:tr>
              <a:tr h="1158844">
                <a:tc>
                  <a:txBody>
                    <a:bodyPr/>
                    <a:lstStyle/>
                    <a:p>
                      <a:r>
                        <a:rPr lang="en-US" sz="1400" b="1">
                          <a:solidFill>
                            <a:schemeClr val="tx1"/>
                          </a:solidFill>
                        </a:rPr>
                        <a:t>Standard of Evaluation</a:t>
                      </a:r>
                      <a:endParaRPr lang="en-US" sz="1400">
                        <a:solidFill>
                          <a:schemeClr val="tx1"/>
                        </a:solidFill>
                      </a:endParaRP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rPr>
                        <a:t>Agents are no guarantors of outcomes.  They’re expected to avoid negligence and to perform their licensed role within the limits of their training and legal authority. </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rPr>
                        <a:t>Must act competently and with undivided loyalty and trust.  May face significant liability if they benefit personally or allow divided interests to influence their judgment. </a:t>
                      </a:r>
                    </a:p>
                  </a:txBody>
                  <a:tcPr marL="33249" marR="33249" marT="16624" marB="166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8788113"/>
                  </a:ext>
                </a:extLst>
              </a:tr>
            </a:tbl>
          </a:graphicData>
        </a:graphic>
      </p:graphicFrame>
    </p:spTree>
    <p:extLst>
      <p:ext uri="{BB962C8B-B14F-4D97-AF65-F5344CB8AC3E}">
        <p14:creationId xmlns:p14="http://schemas.microsoft.com/office/powerpoint/2010/main" val="68521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CAE63-6649-BB42-C20F-D8F2C5CD23A9}"/>
              </a:ext>
            </a:extLst>
          </p:cNvPr>
          <p:cNvSpPr>
            <a:spLocks noGrp="1"/>
          </p:cNvSpPr>
          <p:nvPr>
            <p:ph type="title"/>
          </p:nvPr>
        </p:nvSpPr>
        <p:spPr>
          <a:xfrm>
            <a:off x="620372" y="625263"/>
            <a:ext cx="6841118" cy="373113"/>
          </a:xfrm>
        </p:spPr>
        <p:txBody>
          <a:bodyPr/>
          <a:lstStyle/>
          <a:p>
            <a:r>
              <a:rPr lang="en-US" sz="3200" dirty="0"/>
              <a:t>F201 Purchase and Sale Agreement </a:t>
            </a:r>
          </a:p>
        </p:txBody>
      </p:sp>
      <p:sp>
        <p:nvSpPr>
          <p:cNvPr id="3" name="Text Placeholder 2">
            <a:extLst>
              <a:ext uri="{FF2B5EF4-FFF2-40B4-BE49-F238E27FC236}">
                <a16:creationId xmlns:a16="http://schemas.microsoft.com/office/drawing/2014/main" id="{1469B937-A9FA-5697-6E59-100A2A7C000E}"/>
              </a:ext>
            </a:extLst>
          </p:cNvPr>
          <p:cNvSpPr>
            <a:spLocks noGrp="1"/>
          </p:cNvSpPr>
          <p:nvPr>
            <p:ph type="body" sz="quarter" idx="10"/>
          </p:nvPr>
        </p:nvSpPr>
        <p:spPr>
          <a:xfrm>
            <a:off x="620256" y="1376127"/>
            <a:ext cx="6841118" cy="4781944"/>
          </a:xfrm>
        </p:spPr>
        <p:txBody>
          <a:bodyPr>
            <a:normAutofit/>
          </a:bodyPr>
          <a:lstStyle/>
          <a:p>
            <a:pPr marL="0" indent="0">
              <a:buNone/>
            </a:pPr>
            <a:r>
              <a:rPr lang="en-US" dirty="0"/>
              <a:t>B(10)(c) </a:t>
            </a:r>
            <a:r>
              <a:rPr lang="en-US" u="sng" dirty="0"/>
              <a:t>Disclaimer </a:t>
            </a:r>
          </a:p>
          <a:p>
            <a:pPr marL="0" indent="0">
              <a:buNone/>
            </a:pPr>
            <a:r>
              <a:rPr lang="en-US" dirty="0"/>
              <a:t>Further clarified/limited the obligations of the Brokers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Universal Changes: F210, F213, F228, F243  </a:t>
            </a:r>
          </a:p>
        </p:txBody>
      </p:sp>
      <p:pic>
        <p:nvPicPr>
          <p:cNvPr id="5" name="Picture 4">
            <a:extLst>
              <a:ext uri="{FF2B5EF4-FFF2-40B4-BE49-F238E27FC236}">
                <a16:creationId xmlns:a16="http://schemas.microsoft.com/office/drawing/2014/main" id="{F6A7A3C3-34D6-E5C3-5CC0-C1618361DCCB}"/>
              </a:ext>
            </a:extLst>
          </p:cNvPr>
          <p:cNvPicPr>
            <a:picLocks noChangeAspect="1"/>
          </p:cNvPicPr>
          <p:nvPr/>
        </p:nvPicPr>
        <p:blipFill>
          <a:blip r:embed="rId2"/>
          <a:stretch>
            <a:fillRect/>
          </a:stretch>
        </p:blipFill>
        <p:spPr>
          <a:xfrm>
            <a:off x="668239" y="2569263"/>
            <a:ext cx="6793135" cy="2462700"/>
          </a:xfrm>
          <a:prstGeom prst="rect">
            <a:avLst/>
          </a:prstGeom>
        </p:spPr>
      </p:pic>
    </p:spTree>
    <p:extLst>
      <p:ext uri="{BB962C8B-B14F-4D97-AF65-F5344CB8AC3E}">
        <p14:creationId xmlns:p14="http://schemas.microsoft.com/office/powerpoint/2010/main" val="178329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67D3-8EB7-1F17-2D08-57B0A043A53C}"/>
              </a:ext>
            </a:extLst>
          </p:cNvPr>
          <p:cNvSpPr>
            <a:spLocks noGrp="1"/>
          </p:cNvSpPr>
          <p:nvPr>
            <p:ph type="title"/>
          </p:nvPr>
        </p:nvSpPr>
        <p:spPr/>
        <p:txBody>
          <a:bodyPr/>
          <a:lstStyle/>
          <a:p>
            <a:r>
              <a:rPr lang="en-US" dirty="0"/>
              <a:t>F201 Purchase and Sale Agreement</a:t>
            </a:r>
          </a:p>
        </p:txBody>
      </p:sp>
      <p:sp>
        <p:nvSpPr>
          <p:cNvPr id="3" name="Content Placeholder 2">
            <a:extLst>
              <a:ext uri="{FF2B5EF4-FFF2-40B4-BE49-F238E27FC236}">
                <a16:creationId xmlns:a16="http://schemas.microsoft.com/office/drawing/2014/main" id="{E52011FA-7484-0B3F-018E-F2F861B22584}"/>
              </a:ext>
            </a:extLst>
          </p:cNvPr>
          <p:cNvSpPr>
            <a:spLocks noGrp="1"/>
          </p:cNvSpPr>
          <p:nvPr>
            <p:ph idx="1"/>
          </p:nvPr>
        </p:nvSpPr>
        <p:spPr>
          <a:xfrm>
            <a:off x="433059" y="1422402"/>
            <a:ext cx="11325884" cy="524093"/>
          </a:xfrm>
        </p:spPr>
        <p:txBody>
          <a:bodyPr/>
          <a:lstStyle/>
          <a:p>
            <a:pPr marL="0" indent="0">
              <a:buNone/>
            </a:pPr>
            <a:r>
              <a:rPr lang="en-US" dirty="0"/>
              <a:t>What is Notice?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4D462298-BEAE-8808-CE04-AF39DAA61B3A}"/>
              </a:ext>
            </a:extLst>
          </p:cNvPr>
          <p:cNvPicPr>
            <a:picLocks noChangeAspect="1"/>
          </p:cNvPicPr>
          <p:nvPr/>
        </p:nvPicPr>
        <p:blipFill>
          <a:blip r:embed="rId2"/>
          <a:stretch>
            <a:fillRect/>
          </a:stretch>
        </p:blipFill>
        <p:spPr>
          <a:xfrm>
            <a:off x="1347207" y="1946495"/>
            <a:ext cx="8809524" cy="1247619"/>
          </a:xfrm>
          <a:prstGeom prst="rect">
            <a:avLst/>
          </a:prstGeom>
        </p:spPr>
      </p:pic>
      <p:sp>
        <p:nvSpPr>
          <p:cNvPr id="7" name="Content Placeholder 2">
            <a:extLst>
              <a:ext uri="{FF2B5EF4-FFF2-40B4-BE49-F238E27FC236}">
                <a16:creationId xmlns:a16="http://schemas.microsoft.com/office/drawing/2014/main" id="{D0774D38-9C9C-37DB-412D-867A98C9E30B}"/>
              </a:ext>
            </a:extLst>
          </p:cNvPr>
          <p:cNvSpPr txBox="1">
            <a:spLocks/>
          </p:cNvSpPr>
          <p:nvPr/>
        </p:nvSpPr>
        <p:spPr>
          <a:xfrm>
            <a:off x="433059" y="3614094"/>
            <a:ext cx="11571836" cy="2786706"/>
          </a:xfrm>
          <a:prstGeom prst="rect">
            <a:avLst/>
          </a:prstGeom>
        </p:spPr>
        <p:txBody>
          <a:bodyPr vert="horz" lIns="91440" tIns="45720" rIns="91440" bIns="45720" rtlCol="0">
            <a:normAutofit fontScale="55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3600" dirty="0"/>
              <a:t>When is Notice deemed delivered?</a:t>
            </a:r>
          </a:p>
          <a:p>
            <a:pPr marL="0" indent="0">
              <a:lnSpc>
                <a:spcPct val="120000"/>
              </a:lnSpc>
              <a:spcBef>
                <a:spcPts val="0"/>
              </a:spcBef>
              <a:buFont typeface="Arial" panose="020B0604020202020204" pitchFamily="34" charset="0"/>
              <a:buNone/>
            </a:pPr>
            <a:r>
              <a:rPr lang="en-US" sz="2900" dirty="0"/>
              <a:t>The earliest of the following:  </a:t>
            </a:r>
          </a:p>
          <a:p>
            <a:pPr marL="457200" indent="-457200">
              <a:lnSpc>
                <a:spcPct val="120000"/>
              </a:lnSpc>
              <a:spcBef>
                <a:spcPts val="0"/>
              </a:spcBef>
              <a:buFont typeface="Arial" panose="020B0604020202020204" pitchFamily="34" charset="0"/>
              <a:buAutoNum type="arabicParenR"/>
            </a:pPr>
            <a:r>
              <a:rPr lang="en-US" sz="2900" dirty="0"/>
              <a:t>When the parties receive the written Notice; </a:t>
            </a:r>
          </a:p>
          <a:p>
            <a:pPr marL="457200" indent="-457200">
              <a:lnSpc>
                <a:spcPct val="120000"/>
              </a:lnSpc>
              <a:spcBef>
                <a:spcPts val="0"/>
              </a:spcBef>
              <a:buFont typeface="Arial" panose="020B0604020202020204" pitchFamily="34" charset="0"/>
              <a:buAutoNum type="arabicParenR"/>
            </a:pPr>
            <a:r>
              <a:rPr lang="en-US" sz="2900" dirty="0"/>
              <a:t>When written Notice is delivered to the address of the party; or </a:t>
            </a:r>
          </a:p>
          <a:p>
            <a:pPr marL="457200" indent="-457200">
              <a:lnSpc>
                <a:spcPct val="120000"/>
              </a:lnSpc>
              <a:spcBef>
                <a:spcPts val="0"/>
              </a:spcBef>
              <a:buFont typeface="Arial" panose="020B0604020202020204" pitchFamily="34" charset="0"/>
              <a:buAutoNum type="arabicParenR"/>
            </a:pPr>
            <a:r>
              <a:rPr lang="en-US" sz="2900" dirty="0"/>
              <a:t>When the notice is sent via email or fax</a:t>
            </a:r>
          </a:p>
          <a:p>
            <a:pPr marL="0" indent="0">
              <a:lnSpc>
                <a:spcPct val="120000"/>
              </a:lnSpc>
              <a:spcBef>
                <a:spcPts val="0"/>
              </a:spcBef>
              <a:buNone/>
            </a:pPr>
            <a:endParaRPr lang="en-US" sz="2900" dirty="0"/>
          </a:p>
          <a:p>
            <a:pPr marL="0" indent="0">
              <a:lnSpc>
                <a:spcPct val="120000"/>
              </a:lnSpc>
              <a:spcBef>
                <a:spcPts val="0"/>
              </a:spcBef>
              <a:buNone/>
            </a:pPr>
            <a:r>
              <a:rPr lang="en-US" sz="2900" dirty="0"/>
              <a:t>Practice Tip! Remember that Notice must be sent using the contact information set out in the Agreement – make sure you are sending it to the right email! </a:t>
            </a:r>
          </a:p>
          <a:p>
            <a:pPr marL="0" indent="0">
              <a:lnSpc>
                <a:spcPct val="120000"/>
              </a:lnSpc>
              <a:spcBef>
                <a:spcPts val="0"/>
              </a:spcBef>
              <a:buNone/>
            </a:pPr>
            <a:endParaRPr lang="en-US" sz="2900" dirty="0"/>
          </a:p>
          <a:p>
            <a:pPr marL="0" indent="0">
              <a:lnSpc>
                <a:spcPct val="120000"/>
              </a:lnSpc>
              <a:spcBef>
                <a:spcPts val="0"/>
              </a:spcBef>
              <a:buNone/>
            </a:pPr>
            <a:r>
              <a:rPr lang="en-US" sz="2900" dirty="0"/>
              <a:t>Remember! Notice to the Broker is deemed Notice to their client.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8" name="Content Placeholder 6" descr="Logo&#10;&#10;Description automatically generated">
            <a:extLst>
              <a:ext uri="{FF2B5EF4-FFF2-40B4-BE49-F238E27FC236}">
                <a16:creationId xmlns:a16="http://schemas.microsoft.com/office/drawing/2014/main" id="{8E34B317-3E4D-3260-8821-AC4088C76D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1421" y="3441496"/>
            <a:ext cx="2830620" cy="1571181"/>
          </a:xfrm>
          <a:prstGeom prst="rect">
            <a:avLst/>
          </a:prstGeom>
        </p:spPr>
      </p:pic>
    </p:spTree>
    <p:extLst>
      <p:ext uri="{BB962C8B-B14F-4D97-AF65-F5344CB8AC3E}">
        <p14:creationId xmlns:p14="http://schemas.microsoft.com/office/powerpoint/2010/main" val="6979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6B09-3065-6BC8-5343-60F66EE96DD8}"/>
              </a:ext>
            </a:extLst>
          </p:cNvPr>
          <p:cNvSpPr>
            <a:spLocks noGrp="1"/>
          </p:cNvSpPr>
          <p:nvPr>
            <p:ph type="title"/>
          </p:nvPr>
        </p:nvSpPr>
        <p:spPr/>
        <p:txBody>
          <a:bodyPr/>
          <a:lstStyle/>
          <a:p>
            <a:r>
              <a:rPr lang="en-US" dirty="0"/>
              <a:t>C(2) </a:t>
            </a:r>
            <a:r>
              <a:rPr lang="en-US" u="sng" dirty="0"/>
              <a:t>Default</a:t>
            </a:r>
            <a:endParaRPr lang="en-US" dirty="0"/>
          </a:p>
        </p:txBody>
      </p:sp>
      <p:sp>
        <p:nvSpPr>
          <p:cNvPr id="3" name="Content Placeholder 2">
            <a:extLst>
              <a:ext uri="{FF2B5EF4-FFF2-40B4-BE49-F238E27FC236}">
                <a16:creationId xmlns:a16="http://schemas.microsoft.com/office/drawing/2014/main" id="{378AF396-21F3-6666-2FF5-9FF82B1683A9}"/>
              </a:ext>
            </a:extLst>
          </p:cNvPr>
          <p:cNvSpPr>
            <a:spLocks noGrp="1"/>
          </p:cNvSpPr>
          <p:nvPr>
            <p:ph sz="quarter" idx="52"/>
          </p:nvPr>
        </p:nvSpPr>
        <p:spPr/>
        <p:txBody>
          <a:bodyPr/>
          <a:lstStyle/>
          <a:p>
            <a:r>
              <a:rPr lang="en-US" dirty="0"/>
              <a:t>Remedies</a:t>
            </a:r>
          </a:p>
        </p:txBody>
      </p:sp>
      <p:sp>
        <p:nvSpPr>
          <p:cNvPr id="4" name="Content Placeholder 3">
            <a:extLst>
              <a:ext uri="{FF2B5EF4-FFF2-40B4-BE49-F238E27FC236}">
                <a16:creationId xmlns:a16="http://schemas.microsoft.com/office/drawing/2014/main" id="{0C3DA0E0-6D43-1A9E-705F-2AB1511984AD}"/>
              </a:ext>
            </a:extLst>
          </p:cNvPr>
          <p:cNvSpPr>
            <a:spLocks noGrp="1"/>
          </p:cNvSpPr>
          <p:nvPr>
            <p:ph sz="quarter" idx="53"/>
          </p:nvPr>
        </p:nvSpPr>
        <p:spPr/>
        <p:txBody>
          <a:bodyPr/>
          <a:lstStyle/>
          <a:p>
            <a:r>
              <a:rPr lang="en-US" dirty="0"/>
              <a:t>C(2)(a) </a:t>
            </a:r>
            <a:r>
              <a:rPr lang="en-US" u="sng" dirty="0"/>
              <a:t>Remedies of Seller </a:t>
            </a:r>
          </a:p>
          <a:p>
            <a:pPr marL="342900" indent="-342900" algn="just">
              <a:buFont typeface="Arial" panose="020B0604020202020204" pitchFamily="34" charset="0"/>
              <a:buChar char="•"/>
            </a:pPr>
            <a:r>
              <a:rPr lang="en-US" dirty="0"/>
              <a:t>Retain earnest money; and </a:t>
            </a:r>
          </a:p>
          <a:p>
            <a:pPr marL="342900" indent="-342900" algn="just">
              <a:buFont typeface="Arial" panose="020B0604020202020204" pitchFamily="34" charset="0"/>
              <a:buChar char="•"/>
            </a:pPr>
            <a:r>
              <a:rPr lang="en-US" dirty="0"/>
              <a:t>Seller may sue Buyer for any portion of the earnest money that was not paid, returned for insufficient funds, or if payment was stopped</a:t>
            </a:r>
          </a:p>
        </p:txBody>
      </p:sp>
      <p:sp>
        <p:nvSpPr>
          <p:cNvPr id="5" name="Content Placeholder 4">
            <a:extLst>
              <a:ext uri="{FF2B5EF4-FFF2-40B4-BE49-F238E27FC236}">
                <a16:creationId xmlns:a16="http://schemas.microsoft.com/office/drawing/2014/main" id="{68585D5E-BDF6-69E3-8106-CBD4D09F3AA1}"/>
              </a:ext>
            </a:extLst>
          </p:cNvPr>
          <p:cNvSpPr>
            <a:spLocks noGrp="1"/>
          </p:cNvSpPr>
          <p:nvPr>
            <p:ph sz="quarter" idx="54"/>
          </p:nvPr>
        </p:nvSpPr>
        <p:spPr/>
        <p:txBody>
          <a:bodyPr/>
          <a:lstStyle/>
          <a:p>
            <a:r>
              <a:rPr lang="en-US" dirty="0"/>
              <a:t>(C)(2)(b) </a:t>
            </a:r>
            <a:r>
              <a:rPr lang="en-US" u="sng" dirty="0"/>
              <a:t>Remedies of Buyer </a:t>
            </a:r>
          </a:p>
          <a:p>
            <a:pPr marL="342900" indent="-342900" algn="just">
              <a:buFont typeface="Arial" panose="020B0604020202020204" pitchFamily="34" charset="0"/>
              <a:buChar char="•"/>
            </a:pPr>
            <a:r>
              <a:rPr lang="en-US" dirty="0"/>
              <a:t>Seek specific performance; or </a:t>
            </a:r>
          </a:p>
          <a:p>
            <a:pPr marL="342900" indent="-342900" algn="just">
              <a:buFont typeface="Arial" panose="020B0604020202020204" pitchFamily="34" charset="0"/>
              <a:buChar char="•"/>
            </a:pPr>
            <a:r>
              <a:rPr lang="en-US" dirty="0"/>
              <a:t>Terminate, have earnest money returned, and pursue any other remedy available at law</a:t>
            </a:r>
          </a:p>
        </p:txBody>
      </p:sp>
    </p:spTree>
    <p:extLst>
      <p:ext uri="{BB962C8B-B14F-4D97-AF65-F5344CB8AC3E}">
        <p14:creationId xmlns:p14="http://schemas.microsoft.com/office/powerpoint/2010/main" val="21343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 hurricane in the middle of the earth">
            <a:extLst>
              <a:ext uri="{FF2B5EF4-FFF2-40B4-BE49-F238E27FC236}">
                <a16:creationId xmlns:a16="http://schemas.microsoft.com/office/drawing/2014/main" id="{9797B5D2-49AE-1510-9F29-09904F3631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33502"/>
            <a:ext cx="12192000" cy="5524497"/>
          </a:xfrm>
          <a:prstGeom prst="rect">
            <a:avLst/>
          </a:prstGeom>
        </p:spPr>
      </p:pic>
      <p:sp>
        <p:nvSpPr>
          <p:cNvPr id="2" name="Title 1">
            <a:extLst>
              <a:ext uri="{FF2B5EF4-FFF2-40B4-BE49-F238E27FC236}">
                <a16:creationId xmlns:a16="http://schemas.microsoft.com/office/drawing/2014/main" id="{3F5C76B4-D124-8168-A136-B44BBBEB3CE5}"/>
              </a:ext>
            </a:extLst>
          </p:cNvPr>
          <p:cNvSpPr>
            <a:spLocks noGrp="1"/>
          </p:cNvSpPr>
          <p:nvPr>
            <p:ph type="title"/>
          </p:nvPr>
        </p:nvSpPr>
        <p:spPr/>
        <p:txBody>
          <a:bodyPr/>
          <a:lstStyle/>
          <a:p>
            <a:r>
              <a:rPr lang="en-US" dirty="0"/>
              <a:t>F201 Purchase and Sale Agreement </a:t>
            </a:r>
          </a:p>
        </p:txBody>
      </p:sp>
      <p:sp>
        <p:nvSpPr>
          <p:cNvPr id="8" name="Rectangle 7">
            <a:extLst>
              <a:ext uri="{FF2B5EF4-FFF2-40B4-BE49-F238E27FC236}">
                <a16:creationId xmlns:a16="http://schemas.microsoft.com/office/drawing/2014/main" id="{46027F41-E8C3-E427-DBCC-B66353541A4D}"/>
              </a:ext>
            </a:extLst>
          </p:cNvPr>
          <p:cNvSpPr/>
          <p:nvPr/>
        </p:nvSpPr>
        <p:spPr>
          <a:xfrm>
            <a:off x="270096" y="1604984"/>
            <a:ext cx="3206497" cy="51036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DEF136-8377-2D2F-ABEC-4B6AB46A08BD}"/>
              </a:ext>
            </a:extLst>
          </p:cNvPr>
          <p:cNvSpPr txBox="1"/>
          <p:nvPr/>
        </p:nvSpPr>
        <p:spPr>
          <a:xfrm>
            <a:off x="433059" y="1774169"/>
            <a:ext cx="3043534" cy="5078313"/>
          </a:xfrm>
          <a:prstGeom prst="rect">
            <a:avLst/>
          </a:prstGeom>
          <a:noFill/>
        </p:spPr>
        <p:txBody>
          <a:bodyPr wrap="square" rtlCol="0">
            <a:spAutoFit/>
          </a:bodyPr>
          <a:lstStyle/>
          <a:p>
            <a:r>
              <a:rPr lang="en-US" dirty="0">
                <a:solidFill>
                  <a:schemeClr val="bg1"/>
                </a:solidFill>
              </a:rPr>
              <a:t>C(4)(c) </a:t>
            </a:r>
            <a:r>
              <a:rPr lang="en-US" u="sng" dirty="0">
                <a:solidFill>
                  <a:schemeClr val="bg1"/>
                </a:solidFill>
              </a:rPr>
              <a:t>Delays Caused by Emergencies</a:t>
            </a:r>
          </a:p>
          <a:p>
            <a:endParaRPr lang="en-US" dirty="0">
              <a:solidFill>
                <a:schemeClr val="bg1"/>
              </a:solidFill>
            </a:endParaRPr>
          </a:p>
          <a:p>
            <a:r>
              <a:rPr lang="en-US" dirty="0">
                <a:solidFill>
                  <a:schemeClr val="bg1"/>
                </a:solidFill>
              </a:rPr>
              <a:t>Remember that this only applies to emergencies declared AFTER the Binding Agreement date; </a:t>
            </a:r>
          </a:p>
          <a:p>
            <a:endParaRPr lang="en-US" dirty="0">
              <a:solidFill>
                <a:schemeClr val="bg1"/>
              </a:solidFill>
            </a:endParaRPr>
          </a:p>
          <a:p>
            <a:r>
              <a:rPr lang="en-US" dirty="0">
                <a:solidFill>
                  <a:schemeClr val="bg1"/>
                </a:solidFill>
              </a:rPr>
              <a:t>The extension only applies to unexpired time deadlines; </a:t>
            </a:r>
          </a:p>
          <a:p>
            <a:endParaRPr lang="en-US" dirty="0">
              <a:solidFill>
                <a:schemeClr val="bg1"/>
              </a:solidFill>
            </a:endParaRPr>
          </a:p>
          <a:p>
            <a:r>
              <a:rPr lang="en-US" dirty="0">
                <a:solidFill>
                  <a:schemeClr val="bg1"/>
                </a:solidFill>
              </a:rPr>
              <a:t>Limits the extension to 8 days; and </a:t>
            </a:r>
          </a:p>
          <a:p>
            <a:r>
              <a:rPr lang="en-US" dirty="0">
                <a:solidFill>
                  <a:schemeClr val="bg1"/>
                </a:solidFill>
              </a:rPr>
              <a:t> </a:t>
            </a:r>
          </a:p>
          <a:p>
            <a:r>
              <a:rPr lang="en-US" dirty="0">
                <a:solidFill>
                  <a:schemeClr val="bg1"/>
                </a:solidFill>
              </a:rPr>
              <a:t>No deadline is extended if you went binding during an emergency.</a:t>
            </a:r>
          </a:p>
          <a:p>
            <a:endParaRPr lang="en-US" dirty="0"/>
          </a:p>
        </p:txBody>
      </p:sp>
      <p:pic>
        <p:nvPicPr>
          <p:cNvPr id="6" name="Picture 5">
            <a:extLst>
              <a:ext uri="{FF2B5EF4-FFF2-40B4-BE49-F238E27FC236}">
                <a16:creationId xmlns:a16="http://schemas.microsoft.com/office/drawing/2014/main" id="{99FE5E41-34B2-CEA4-8FDD-48F2FFD575FA}"/>
              </a:ext>
            </a:extLst>
          </p:cNvPr>
          <p:cNvPicPr>
            <a:picLocks noChangeAspect="1"/>
          </p:cNvPicPr>
          <p:nvPr/>
        </p:nvPicPr>
        <p:blipFill>
          <a:blip r:embed="rId4"/>
          <a:stretch>
            <a:fillRect/>
          </a:stretch>
        </p:blipFill>
        <p:spPr>
          <a:xfrm>
            <a:off x="3558106" y="2881464"/>
            <a:ext cx="8552381" cy="809524"/>
          </a:xfrm>
          <a:prstGeom prst="rect">
            <a:avLst/>
          </a:prstGeom>
        </p:spPr>
      </p:pic>
    </p:spTree>
    <p:extLst>
      <p:ext uri="{BB962C8B-B14F-4D97-AF65-F5344CB8AC3E}">
        <p14:creationId xmlns:p14="http://schemas.microsoft.com/office/powerpoint/2010/main" val="6404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76B4-D124-8168-A136-B44BBBEB3CE5}"/>
              </a:ext>
            </a:extLst>
          </p:cNvPr>
          <p:cNvSpPr>
            <a:spLocks noGrp="1"/>
          </p:cNvSpPr>
          <p:nvPr>
            <p:ph type="title"/>
          </p:nvPr>
        </p:nvSpPr>
        <p:spPr/>
        <p:txBody>
          <a:bodyPr/>
          <a:lstStyle/>
          <a:p>
            <a:r>
              <a:rPr lang="en-US" dirty="0"/>
              <a:t>F201 Purchase and Sale Agreement </a:t>
            </a:r>
          </a:p>
        </p:txBody>
      </p:sp>
      <p:sp>
        <p:nvSpPr>
          <p:cNvPr id="3" name="Content Placeholder 2">
            <a:extLst>
              <a:ext uri="{FF2B5EF4-FFF2-40B4-BE49-F238E27FC236}">
                <a16:creationId xmlns:a16="http://schemas.microsoft.com/office/drawing/2014/main" id="{90C6536E-13BC-7971-90F7-7E180CAB6A2B}"/>
              </a:ext>
            </a:extLst>
          </p:cNvPr>
          <p:cNvSpPr>
            <a:spLocks noGrp="1"/>
          </p:cNvSpPr>
          <p:nvPr>
            <p:ph idx="1"/>
          </p:nvPr>
        </p:nvSpPr>
        <p:spPr>
          <a:xfrm>
            <a:off x="433059" y="1422402"/>
            <a:ext cx="11325884" cy="1704256"/>
          </a:xfrm>
        </p:spPr>
        <p:txBody>
          <a:bodyPr>
            <a:normAutofit lnSpcReduction="10000"/>
          </a:bodyPr>
          <a:lstStyle/>
          <a:p>
            <a:pPr marL="0" indent="0">
              <a:buNone/>
            </a:pPr>
            <a:r>
              <a:rPr lang="en-US" dirty="0"/>
              <a:t>C(4)(f) </a:t>
            </a:r>
            <a:r>
              <a:rPr lang="en-US" u="sng" dirty="0"/>
              <a:t>Entire Agreement, Modification and Assignment</a:t>
            </a:r>
            <a:endParaRPr lang="en-US" dirty="0"/>
          </a:p>
          <a:p>
            <a:pPr marL="0" indent="0">
              <a:buNone/>
            </a:pPr>
            <a:r>
              <a:rPr lang="en-US" dirty="0"/>
              <a:t>Remember! All terms must be in the Agreement </a:t>
            </a:r>
          </a:p>
          <a:p>
            <a:pPr marL="0" indent="0">
              <a:buNone/>
            </a:pPr>
            <a:endParaRPr lang="en-US" dirty="0"/>
          </a:p>
          <a:p>
            <a:pPr marL="0" indent="0">
              <a:buNone/>
            </a:pPr>
            <a:r>
              <a:rPr lang="en-US" dirty="0"/>
              <a:t>Just because something is in the MLS doesn’t mean it is part of the contract (i.e. square footage) unless you add it via a special stipulation or amendment.  Do NOT attach the MLS printout as an exhibit.  </a:t>
            </a:r>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p:txBody>
      </p:sp>
      <p:pic>
        <p:nvPicPr>
          <p:cNvPr id="6" name="Picture 5">
            <a:extLst>
              <a:ext uri="{FF2B5EF4-FFF2-40B4-BE49-F238E27FC236}">
                <a16:creationId xmlns:a16="http://schemas.microsoft.com/office/drawing/2014/main" id="{25FDD3E7-9AE3-1F7A-B6E1-AD51B62A2618}"/>
              </a:ext>
            </a:extLst>
          </p:cNvPr>
          <p:cNvPicPr>
            <a:picLocks noChangeAspect="1"/>
          </p:cNvPicPr>
          <p:nvPr/>
        </p:nvPicPr>
        <p:blipFill>
          <a:blip r:embed="rId2"/>
          <a:stretch>
            <a:fillRect/>
          </a:stretch>
        </p:blipFill>
        <p:spPr>
          <a:xfrm>
            <a:off x="1829333" y="3505202"/>
            <a:ext cx="8533333" cy="1790476"/>
          </a:xfrm>
          <a:prstGeom prst="rect">
            <a:avLst/>
          </a:prstGeom>
        </p:spPr>
      </p:pic>
    </p:spTree>
    <p:extLst>
      <p:ext uri="{BB962C8B-B14F-4D97-AF65-F5344CB8AC3E}">
        <p14:creationId xmlns:p14="http://schemas.microsoft.com/office/powerpoint/2010/main" val="215775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64EF3-E244-E2D4-5C09-F5E7A5115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D9567-CC95-1F62-4F2F-FF62F9AA4641}"/>
              </a:ext>
            </a:extLst>
          </p:cNvPr>
          <p:cNvSpPr>
            <a:spLocks noGrp="1"/>
          </p:cNvSpPr>
          <p:nvPr>
            <p:ph type="title"/>
          </p:nvPr>
        </p:nvSpPr>
        <p:spPr/>
        <p:txBody>
          <a:bodyPr/>
          <a:lstStyle/>
          <a:p>
            <a:r>
              <a:rPr lang="en-US" dirty="0"/>
              <a:t>F201 Purchase and Sale Agreement </a:t>
            </a:r>
          </a:p>
        </p:txBody>
      </p:sp>
      <p:sp>
        <p:nvSpPr>
          <p:cNvPr id="3" name="Content Placeholder 2">
            <a:extLst>
              <a:ext uri="{FF2B5EF4-FFF2-40B4-BE49-F238E27FC236}">
                <a16:creationId xmlns:a16="http://schemas.microsoft.com/office/drawing/2014/main" id="{8F41AD8E-E0B0-8C2A-58D2-B86709CA0BC5}"/>
              </a:ext>
            </a:extLst>
          </p:cNvPr>
          <p:cNvSpPr>
            <a:spLocks noGrp="1"/>
          </p:cNvSpPr>
          <p:nvPr>
            <p:ph idx="1"/>
          </p:nvPr>
        </p:nvSpPr>
        <p:spPr>
          <a:xfrm>
            <a:off x="433059" y="1422402"/>
            <a:ext cx="11325884" cy="4824489"/>
          </a:xfrm>
        </p:spPr>
        <p:txBody>
          <a:bodyPr>
            <a:normAutofit fontScale="85000" lnSpcReduction="20000"/>
          </a:bodyPr>
          <a:lstStyle/>
          <a:p>
            <a:pPr marL="0" indent="0">
              <a:buNone/>
            </a:pPr>
            <a:r>
              <a:rPr lang="en-US" dirty="0"/>
              <a:t>C(4)(o) </a:t>
            </a:r>
            <a:r>
              <a:rPr lang="en-US" u="sng" dirty="0"/>
              <a:t>Property to Be Delivered in Clean Condition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Added: </a:t>
            </a:r>
          </a:p>
          <a:p>
            <a:pPr marL="457200" indent="-457200">
              <a:buAutoNum type="arabicParenR"/>
            </a:pPr>
            <a:r>
              <a:rPr lang="en-US" dirty="0"/>
              <a:t>That construction materials may not be left on the Property;</a:t>
            </a:r>
          </a:p>
          <a:p>
            <a:pPr marL="457200" indent="-457200">
              <a:buAutoNum type="arabicParenR"/>
            </a:pPr>
            <a:r>
              <a:rPr lang="en-US" dirty="0"/>
              <a:t>However, if Seller identifies that something will remain with the Property (i.e. paint cans) it may remain; and </a:t>
            </a:r>
          </a:p>
          <a:p>
            <a:pPr marL="457200" indent="-457200">
              <a:buAutoNum type="arabicParenR"/>
            </a:pPr>
            <a:r>
              <a:rPr lang="en-US" dirty="0"/>
              <a:t>That firewood is not considered debris. </a:t>
            </a:r>
          </a:p>
          <a:p>
            <a:pPr marL="0" indent="0">
              <a:buNone/>
            </a:pPr>
            <a:endParaRPr lang="en-US" dirty="0"/>
          </a:p>
          <a:p>
            <a:pPr marL="0" indent="0">
              <a:buNone/>
            </a:pPr>
            <a:r>
              <a:rPr lang="en-US" dirty="0"/>
              <a:t>How would you distinguish firewood from a tree limb? </a:t>
            </a:r>
          </a:p>
          <a:p>
            <a:pPr marL="0" indent="0">
              <a:buNone/>
            </a:pPr>
            <a:endParaRPr lang="en-US" dirty="0"/>
          </a:p>
          <a:p>
            <a:pPr marL="0" indent="0">
              <a:buNone/>
            </a:pPr>
            <a:r>
              <a:rPr lang="en-US" dirty="0"/>
              <a:t>Universal Change: F210, F213, F228, F243</a:t>
            </a:r>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p:txBody>
      </p:sp>
      <p:pic>
        <p:nvPicPr>
          <p:cNvPr id="5" name="Picture 4">
            <a:extLst>
              <a:ext uri="{FF2B5EF4-FFF2-40B4-BE49-F238E27FC236}">
                <a16:creationId xmlns:a16="http://schemas.microsoft.com/office/drawing/2014/main" id="{E6C98D35-E1D5-A672-36DC-0BC1535D7A25}"/>
              </a:ext>
            </a:extLst>
          </p:cNvPr>
          <p:cNvPicPr>
            <a:picLocks noChangeAspect="1"/>
          </p:cNvPicPr>
          <p:nvPr/>
        </p:nvPicPr>
        <p:blipFill>
          <a:blip r:embed="rId2"/>
          <a:stretch>
            <a:fillRect/>
          </a:stretch>
        </p:blipFill>
        <p:spPr>
          <a:xfrm>
            <a:off x="1525865" y="2307075"/>
            <a:ext cx="8723809" cy="704762"/>
          </a:xfrm>
          <a:prstGeom prst="rect">
            <a:avLst/>
          </a:prstGeom>
        </p:spPr>
      </p:pic>
    </p:spTree>
    <p:extLst>
      <p:ext uri="{BB962C8B-B14F-4D97-AF65-F5344CB8AC3E}">
        <p14:creationId xmlns:p14="http://schemas.microsoft.com/office/powerpoint/2010/main" val="339889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76B4-D124-8168-A136-B44BBBEB3CE5}"/>
              </a:ext>
            </a:extLst>
          </p:cNvPr>
          <p:cNvSpPr>
            <a:spLocks noGrp="1"/>
          </p:cNvSpPr>
          <p:nvPr>
            <p:ph type="title"/>
          </p:nvPr>
        </p:nvSpPr>
        <p:spPr/>
        <p:txBody>
          <a:bodyPr/>
          <a:lstStyle/>
          <a:p>
            <a:r>
              <a:rPr lang="en-US" dirty="0"/>
              <a:t>F201 Purchase and Sale Agreement </a:t>
            </a:r>
          </a:p>
        </p:txBody>
      </p:sp>
      <p:sp>
        <p:nvSpPr>
          <p:cNvPr id="3" name="Content Placeholder 2">
            <a:extLst>
              <a:ext uri="{FF2B5EF4-FFF2-40B4-BE49-F238E27FC236}">
                <a16:creationId xmlns:a16="http://schemas.microsoft.com/office/drawing/2014/main" id="{90C6536E-13BC-7971-90F7-7E180CAB6A2B}"/>
              </a:ext>
            </a:extLst>
          </p:cNvPr>
          <p:cNvSpPr>
            <a:spLocks noGrp="1"/>
          </p:cNvSpPr>
          <p:nvPr>
            <p:ph idx="1"/>
          </p:nvPr>
        </p:nvSpPr>
        <p:spPr>
          <a:xfrm>
            <a:off x="433058" y="1422402"/>
            <a:ext cx="11835881" cy="4754563"/>
          </a:xfrm>
        </p:spPr>
        <p:txBody>
          <a:bodyPr>
            <a:normAutofit/>
          </a:bodyPr>
          <a:lstStyle/>
          <a:p>
            <a:pPr marL="0" indent="0">
              <a:buNone/>
            </a:pPr>
            <a:r>
              <a:rPr lang="en-US" dirty="0"/>
              <a:t>C(4)(p) </a:t>
            </a:r>
            <a:r>
              <a:rPr lang="en-US" u="sng" dirty="0"/>
              <a:t>Rules for Interpreting This Agreement</a:t>
            </a:r>
            <a:endParaRPr lang="en-US" dirty="0"/>
          </a:p>
          <a:p>
            <a:pPr marL="0" indent="0">
              <a:buNone/>
            </a:pPr>
            <a:r>
              <a:rPr lang="en-US" dirty="0"/>
              <a:t> </a:t>
            </a:r>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p:txBody>
      </p:sp>
      <p:graphicFrame>
        <p:nvGraphicFramePr>
          <p:cNvPr id="4" name="Diagram 3">
            <a:extLst>
              <a:ext uri="{FF2B5EF4-FFF2-40B4-BE49-F238E27FC236}">
                <a16:creationId xmlns:a16="http://schemas.microsoft.com/office/drawing/2014/main" id="{1C1C4510-B6E0-EEB5-A484-1F964CA88246}"/>
              </a:ext>
            </a:extLst>
          </p:cNvPr>
          <p:cNvGraphicFramePr/>
          <p:nvPr>
            <p:extLst>
              <p:ext uri="{D42A27DB-BD31-4B8C-83A1-F6EECF244321}">
                <p14:modId xmlns:p14="http://schemas.microsoft.com/office/powerpoint/2010/main" val="251345890"/>
              </p:ext>
            </p:extLst>
          </p:nvPr>
        </p:nvGraphicFramePr>
        <p:xfrm>
          <a:off x="1677880" y="2299316"/>
          <a:ext cx="8467233" cy="3622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386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BE5508-859F-0341-872A-07869428DC11}"/>
              </a:ext>
            </a:extLst>
          </p:cNvPr>
          <p:cNvSpPr>
            <a:spLocks noGrp="1"/>
          </p:cNvSpPr>
          <p:nvPr>
            <p:ph type="body" sz="half" idx="2"/>
          </p:nvPr>
        </p:nvSpPr>
        <p:spPr/>
        <p:txBody>
          <a:bodyPr>
            <a:normAutofit/>
          </a:bodyPr>
          <a:lstStyle/>
          <a:p>
            <a:r>
              <a:rPr lang="en-US" sz="2800" dirty="0"/>
              <a:t>Exclusive Seller Brokerage Engagement agreement </a:t>
            </a:r>
          </a:p>
        </p:txBody>
      </p:sp>
      <p:sp>
        <p:nvSpPr>
          <p:cNvPr id="4" name="Title 3">
            <a:extLst>
              <a:ext uri="{FF2B5EF4-FFF2-40B4-BE49-F238E27FC236}">
                <a16:creationId xmlns:a16="http://schemas.microsoft.com/office/drawing/2014/main" id="{C6D70A73-9EA6-0C7A-098B-4CBC03AAE97A}"/>
              </a:ext>
            </a:extLst>
          </p:cNvPr>
          <p:cNvSpPr>
            <a:spLocks noGrp="1"/>
          </p:cNvSpPr>
          <p:nvPr>
            <p:ph type="title"/>
          </p:nvPr>
        </p:nvSpPr>
        <p:spPr/>
        <p:txBody>
          <a:bodyPr/>
          <a:lstStyle/>
          <a:p>
            <a:r>
              <a:rPr lang="en-US" dirty="0"/>
              <a:t>F101:</a:t>
            </a:r>
          </a:p>
        </p:txBody>
      </p:sp>
      <p:pic>
        <p:nvPicPr>
          <p:cNvPr id="8" name="Picture 7">
            <a:extLst>
              <a:ext uri="{FF2B5EF4-FFF2-40B4-BE49-F238E27FC236}">
                <a16:creationId xmlns:a16="http://schemas.microsoft.com/office/drawing/2014/main" id="{22E8B0B0-B9E1-CF4D-B188-6ACAD6B56E6E}"/>
              </a:ext>
            </a:extLst>
          </p:cNvPr>
          <p:cNvPicPr>
            <a:picLocks noChangeAspect="1"/>
          </p:cNvPicPr>
          <p:nvPr/>
        </p:nvPicPr>
        <p:blipFill>
          <a:blip r:embed="rId2"/>
          <a:stretch>
            <a:fillRect/>
          </a:stretch>
        </p:blipFill>
        <p:spPr>
          <a:xfrm>
            <a:off x="6528962" y="219456"/>
            <a:ext cx="4545945" cy="5971032"/>
          </a:xfrm>
          <a:prstGeom prst="rect">
            <a:avLst/>
          </a:prstGeom>
        </p:spPr>
      </p:pic>
    </p:spTree>
    <p:extLst>
      <p:ext uri="{BB962C8B-B14F-4D97-AF65-F5344CB8AC3E}">
        <p14:creationId xmlns:p14="http://schemas.microsoft.com/office/powerpoint/2010/main" val="157236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A6A56-8CF8-11E5-BC50-15BCF44C68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66A7E-7A7C-DE6C-CFD3-5EEF4DBC4814}"/>
              </a:ext>
            </a:extLst>
          </p:cNvPr>
          <p:cNvSpPr>
            <a:spLocks noGrp="1"/>
          </p:cNvSpPr>
          <p:nvPr>
            <p:ph type="title"/>
          </p:nvPr>
        </p:nvSpPr>
        <p:spPr/>
        <p:txBody>
          <a:bodyPr/>
          <a:lstStyle/>
          <a:p>
            <a:r>
              <a:rPr lang="en-US" dirty="0"/>
              <a:t>F201 Purchase and Sale Agreement </a:t>
            </a:r>
          </a:p>
        </p:txBody>
      </p:sp>
      <p:sp>
        <p:nvSpPr>
          <p:cNvPr id="3" name="Content Placeholder 2">
            <a:extLst>
              <a:ext uri="{FF2B5EF4-FFF2-40B4-BE49-F238E27FC236}">
                <a16:creationId xmlns:a16="http://schemas.microsoft.com/office/drawing/2014/main" id="{F3FA0850-C9B9-B730-2BA0-05FCA4C0338E}"/>
              </a:ext>
            </a:extLst>
          </p:cNvPr>
          <p:cNvSpPr>
            <a:spLocks noGrp="1"/>
          </p:cNvSpPr>
          <p:nvPr>
            <p:ph idx="1"/>
          </p:nvPr>
        </p:nvSpPr>
        <p:spPr>
          <a:xfrm>
            <a:off x="433059" y="1422402"/>
            <a:ext cx="7850862" cy="1746311"/>
          </a:xfrm>
        </p:spPr>
        <p:txBody>
          <a:bodyPr>
            <a:normAutofit fontScale="25000" lnSpcReduction="20000"/>
          </a:bodyPr>
          <a:lstStyle/>
          <a:p>
            <a:pPr marL="0" indent="0">
              <a:buNone/>
            </a:pPr>
            <a:r>
              <a:rPr lang="en-US" sz="7200" dirty="0"/>
              <a:t>C(4)(r) </a:t>
            </a:r>
            <a:r>
              <a:rPr lang="en-US" sz="7200" u="sng" dirty="0"/>
              <a:t>Survival of Agreement </a:t>
            </a:r>
            <a:r>
              <a:rPr lang="en-US" sz="7200" dirty="0"/>
              <a:t> only a few obligations survive Closing. </a:t>
            </a:r>
          </a:p>
          <a:p>
            <a:pPr marL="0" indent="0">
              <a:buNone/>
            </a:pPr>
            <a:endParaRPr lang="en-US" sz="7200" dirty="0"/>
          </a:p>
          <a:p>
            <a:pPr marL="0" indent="0">
              <a:buNone/>
            </a:pPr>
            <a:r>
              <a:rPr lang="en-US" sz="7200" dirty="0"/>
              <a:t>If you want to make sure an obligation survives closing all you need to add is, “this obligation shall survive Closing.”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a:p>
            <a:pPr marL="0" indent="0">
              <a:buNone/>
            </a:pPr>
            <a:endParaRPr lang="en-US" u="sng" dirty="0"/>
          </a:p>
        </p:txBody>
      </p:sp>
      <p:pic>
        <p:nvPicPr>
          <p:cNvPr id="4" name="Picture 3" descr="A picture containing text, mammal, squirrel&#10;&#10;Description automatically generated">
            <a:extLst>
              <a:ext uri="{FF2B5EF4-FFF2-40B4-BE49-F238E27FC236}">
                <a16:creationId xmlns:a16="http://schemas.microsoft.com/office/drawing/2014/main" id="{79E74D2E-4123-3CD4-DFD9-07BF318F0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4515" y="1597005"/>
            <a:ext cx="2950828" cy="4406570"/>
          </a:xfrm>
          <a:prstGeom prst="rect">
            <a:avLst/>
          </a:prstGeom>
        </p:spPr>
      </p:pic>
      <p:pic>
        <p:nvPicPr>
          <p:cNvPr id="7" name="Picture 6">
            <a:extLst>
              <a:ext uri="{FF2B5EF4-FFF2-40B4-BE49-F238E27FC236}">
                <a16:creationId xmlns:a16="http://schemas.microsoft.com/office/drawing/2014/main" id="{4997E46C-DD4A-B2DD-CB9F-AA687371E411}"/>
              </a:ext>
            </a:extLst>
          </p:cNvPr>
          <p:cNvPicPr>
            <a:picLocks noChangeAspect="1"/>
          </p:cNvPicPr>
          <p:nvPr/>
        </p:nvPicPr>
        <p:blipFill>
          <a:blip r:embed="rId3"/>
          <a:stretch>
            <a:fillRect/>
          </a:stretch>
        </p:blipFill>
        <p:spPr>
          <a:xfrm>
            <a:off x="571086" y="3168713"/>
            <a:ext cx="7574807" cy="1021134"/>
          </a:xfrm>
          <a:prstGeom prst="rect">
            <a:avLst/>
          </a:prstGeom>
        </p:spPr>
      </p:pic>
    </p:spTree>
    <p:extLst>
      <p:ext uri="{BB962C8B-B14F-4D97-AF65-F5344CB8AC3E}">
        <p14:creationId xmlns:p14="http://schemas.microsoft.com/office/powerpoint/2010/main" val="293698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F2E4-F57B-4F38-ACB8-DA9DE21DA24F}"/>
              </a:ext>
            </a:extLst>
          </p:cNvPr>
          <p:cNvSpPr>
            <a:spLocks noGrp="1"/>
          </p:cNvSpPr>
          <p:nvPr>
            <p:ph type="title"/>
          </p:nvPr>
        </p:nvSpPr>
        <p:spPr/>
        <p:txBody>
          <a:bodyPr>
            <a:normAutofit/>
          </a:bodyPr>
          <a:lstStyle/>
          <a:p>
            <a:r>
              <a:rPr lang="en-US" sz="3200" dirty="0"/>
              <a:t>F201 Purchase and Sale Agreement - Signatures</a:t>
            </a:r>
          </a:p>
        </p:txBody>
      </p:sp>
      <p:sp>
        <p:nvSpPr>
          <p:cNvPr id="3" name="Content Placeholder 2">
            <a:extLst>
              <a:ext uri="{FF2B5EF4-FFF2-40B4-BE49-F238E27FC236}">
                <a16:creationId xmlns:a16="http://schemas.microsoft.com/office/drawing/2014/main" id="{A4C13F39-61EF-E862-91D4-AA0356F5DB51}"/>
              </a:ext>
            </a:extLst>
          </p:cNvPr>
          <p:cNvSpPr>
            <a:spLocks noGrp="1"/>
          </p:cNvSpPr>
          <p:nvPr>
            <p:ph sz="quarter" idx="51"/>
          </p:nvPr>
        </p:nvSpPr>
        <p:spPr/>
        <p:txBody>
          <a:bodyPr>
            <a:normAutofit/>
          </a:bodyPr>
          <a:lstStyle/>
          <a:p>
            <a:pPr marL="0" indent="0">
              <a:buNone/>
            </a:pPr>
            <a:endParaRPr lang="en-US" dirty="0"/>
          </a:p>
          <a:p>
            <a:pPr marL="0" indent="0">
              <a:buNone/>
            </a:pPr>
            <a:r>
              <a:rPr lang="en-US" dirty="0"/>
              <a:t>Remember! A legal entity does not have its own signature it must use the signature of an individual who represents the entity.</a:t>
            </a:r>
          </a:p>
        </p:txBody>
      </p:sp>
      <p:pic>
        <p:nvPicPr>
          <p:cNvPr id="6" name="Picture 5" descr="A close up of a form&#10;&#10;Description automatically generated">
            <a:extLst>
              <a:ext uri="{FF2B5EF4-FFF2-40B4-BE49-F238E27FC236}">
                <a16:creationId xmlns:a16="http://schemas.microsoft.com/office/drawing/2014/main" id="{2A5EEEA7-6E3C-17F9-6CDE-F0D4C8517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920" y="3072992"/>
            <a:ext cx="6901013" cy="1944117"/>
          </a:xfrm>
          <a:prstGeom prst="rect">
            <a:avLst/>
          </a:prstGeom>
        </p:spPr>
      </p:pic>
    </p:spTree>
    <p:extLst>
      <p:ext uri="{BB962C8B-B14F-4D97-AF65-F5344CB8AC3E}">
        <p14:creationId xmlns:p14="http://schemas.microsoft.com/office/powerpoint/2010/main" val="149310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73C0-91FB-896C-40DE-94262FEBA4AC}"/>
              </a:ext>
            </a:extLst>
          </p:cNvPr>
          <p:cNvSpPr>
            <a:spLocks noGrp="1"/>
          </p:cNvSpPr>
          <p:nvPr>
            <p:ph type="title"/>
          </p:nvPr>
        </p:nvSpPr>
        <p:spPr/>
        <p:txBody>
          <a:bodyPr/>
          <a:lstStyle/>
          <a:p>
            <a:r>
              <a:rPr lang="en-US" dirty="0"/>
              <a:t>How do you sign the contract?</a:t>
            </a:r>
          </a:p>
        </p:txBody>
      </p:sp>
      <p:graphicFrame>
        <p:nvGraphicFramePr>
          <p:cNvPr id="4" name="Content Placeholder 3">
            <a:extLst>
              <a:ext uri="{FF2B5EF4-FFF2-40B4-BE49-F238E27FC236}">
                <a16:creationId xmlns:a16="http://schemas.microsoft.com/office/drawing/2014/main" id="{0A3E8AD2-B76E-C204-EFB2-4DF62490BFB0}"/>
              </a:ext>
            </a:extLst>
          </p:cNvPr>
          <p:cNvGraphicFramePr>
            <a:graphicFrameLocks noGrp="1"/>
          </p:cNvGraphicFramePr>
          <p:nvPr>
            <p:ph idx="1"/>
            <p:extLst>
              <p:ext uri="{D42A27DB-BD31-4B8C-83A1-F6EECF244321}">
                <p14:modId xmlns:p14="http://schemas.microsoft.com/office/powerpoint/2010/main" val="699239165"/>
              </p:ext>
            </p:extLst>
          </p:nvPr>
        </p:nvGraphicFramePr>
        <p:xfrm>
          <a:off x="2028825" y="1436800"/>
          <a:ext cx="7848601" cy="5194394"/>
        </p:xfrm>
        <a:graphic>
          <a:graphicData uri="http://schemas.openxmlformats.org/drawingml/2006/table">
            <a:tbl>
              <a:tblPr firstRow="1" firstCol="1" bandRow="1">
                <a:tableStyleId>{5C22544A-7EE6-4342-B048-85BDC9FD1C3A}</a:tableStyleId>
              </a:tblPr>
              <a:tblGrid>
                <a:gridCol w="1810634">
                  <a:extLst>
                    <a:ext uri="{9D8B030D-6E8A-4147-A177-3AD203B41FA5}">
                      <a16:colId xmlns:a16="http://schemas.microsoft.com/office/drawing/2014/main" val="3470219792"/>
                    </a:ext>
                  </a:extLst>
                </a:gridCol>
                <a:gridCol w="2157316">
                  <a:extLst>
                    <a:ext uri="{9D8B030D-6E8A-4147-A177-3AD203B41FA5}">
                      <a16:colId xmlns:a16="http://schemas.microsoft.com/office/drawing/2014/main" val="129615448"/>
                    </a:ext>
                  </a:extLst>
                </a:gridCol>
                <a:gridCol w="1957533">
                  <a:extLst>
                    <a:ext uri="{9D8B030D-6E8A-4147-A177-3AD203B41FA5}">
                      <a16:colId xmlns:a16="http://schemas.microsoft.com/office/drawing/2014/main" val="635118351"/>
                    </a:ext>
                  </a:extLst>
                </a:gridCol>
                <a:gridCol w="1923118">
                  <a:extLst>
                    <a:ext uri="{9D8B030D-6E8A-4147-A177-3AD203B41FA5}">
                      <a16:colId xmlns:a16="http://schemas.microsoft.com/office/drawing/2014/main" val="4043319400"/>
                    </a:ext>
                  </a:extLst>
                </a:gridCol>
              </a:tblGrid>
              <a:tr h="494832">
                <a:tc>
                  <a:txBody>
                    <a:bodyPr/>
                    <a:lstStyle/>
                    <a:p>
                      <a:pPr marL="0" marR="0">
                        <a:lnSpc>
                          <a:spcPct val="107000"/>
                        </a:lnSpc>
                        <a:spcBef>
                          <a:spcPts val="0"/>
                        </a:spcBef>
                        <a:spcAft>
                          <a:spcPts val="0"/>
                        </a:spcAft>
                      </a:pPr>
                      <a:r>
                        <a:rPr lang="en-US" sz="1600" dirty="0">
                          <a:effectLst/>
                        </a:rPr>
                        <a:t>Type of client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600" dirty="0">
                          <a:effectLst/>
                        </a:rPr>
                        <a:t>Who signs?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600" dirty="0">
                          <a:effectLst/>
                        </a:rPr>
                        <a:t>Signature Examples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600" dirty="0">
                          <a:effectLst/>
                        </a:rPr>
                        <a:t>Docs to send with the contract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extLst>
                  <a:ext uri="{0D108BD9-81ED-4DB2-BD59-A6C34878D82A}">
                    <a16:rowId xmlns:a16="http://schemas.microsoft.com/office/drawing/2014/main" val="1454822434"/>
                  </a:ext>
                </a:extLst>
              </a:tr>
              <a:tr h="1320250">
                <a:tc>
                  <a:txBody>
                    <a:bodyPr/>
                    <a:lstStyle/>
                    <a:p>
                      <a:pPr marL="0" marR="0">
                        <a:lnSpc>
                          <a:spcPct val="107000"/>
                        </a:lnSpc>
                        <a:spcBef>
                          <a:spcPts val="0"/>
                        </a:spcBef>
                        <a:spcAft>
                          <a:spcPts val="0"/>
                        </a:spcAft>
                      </a:pPr>
                      <a:r>
                        <a:rPr lang="en-US" sz="1200" dirty="0">
                          <a:effectLst/>
                        </a:rPr>
                        <a:t>Estate owner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a:effectLst/>
                        </a:rPr>
                        <a:t>Executor or Administrator signs as “Executor or Administrator of the Estate of homeowner”</a:t>
                      </a:r>
                    </a:p>
                    <a:p>
                      <a:pPr marL="0" marR="0">
                        <a:lnSpc>
                          <a:spcPct val="107000"/>
                        </a:lnSpc>
                        <a:spcBef>
                          <a:spcPts val="0"/>
                        </a:spcBef>
                        <a:spcAft>
                          <a:spcPts val="0"/>
                        </a:spcAft>
                      </a:pPr>
                      <a:r>
                        <a:rPr lang="en-US" sz="1200">
                          <a:effectLst/>
                        </a:rPr>
                        <a:t> </a:t>
                      </a:r>
                    </a:p>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Sally Seller, as Executor of the Estate of Simon Seller, deceased</a:t>
                      </a:r>
                    </a:p>
                    <a:p>
                      <a:pPr marL="0" marR="0">
                        <a:lnSpc>
                          <a:spcPct val="107000"/>
                        </a:lnSpc>
                        <a:spcBef>
                          <a:spcPts val="0"/>
                        </a:spcBef>
                        <a:spcAft>
                          <a:spcPts val="0"/>
                        </a:spcAft>
                      </a:pPr>
                      <a:r>
                        <a:rPr lang="en-US" sz="1200" dirty="0">
                          <a:effectLst/>
                        </a:rPr>
                        <a:t>OR</a:t>
                      </a:r>
                    </a:p>
                    <a:p>
                      <a:pPr marL="0" marR="0">
                        <a:lnSpc>
                          <a:spcPct val="107000"/>
                        </a:lnSpc>
                        <a:spcBef>
                          <a:spcPts val="0"/>
                        </a:spcBef>
                        <a:spcAft>
                          <a:spcPts val="0"/>
                        </a:spcAft>
                      </a:pPr>
                      <a:r>
                        <a:rPr lang="en-US" sz="1200" dirty="0">
                          <a:effectLst/>
                        </a:rPr>
                        <a:t>Sally Seller, as Administrator of the Estate of Simon Seller, deceased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Letters Testamentary and Will OR Letters of Administration</a:t>
                      </a:r>
                    </a:p>
                    <a:p>
                      <a:pPr marL="0" marR="0">
                        <a:lnSpc>
                          <a:spcPct val="107000"/>
                        </a:lnSpc>
                        <a:spcBef>
                          <a:spcPts val="0"/>
                        </a:spcBef>
                        <a:spcAft>
                          <a:spcPts val="0"/>
                        </a:spcAft>
                      </a:pPr>
                      <a:r>
                        <a:rPr lang="en-US" sz="1200" dirty="0">
                          <a:effectLst/>
                        </a:rPr>
                        <a:t>(must probate estate to sell)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2690920529"/>
                  </a:ext>
                </a:extLst>
              </a:tr>
              <a:tr h="750839">
                <a:tc>
                  <a:txBody>
                    <a:bodyPr/>
                    <a:lstStyle/>
                    <a:p>
                      <a:pPr marL="0" marR="0">
                        <a:lnSpc>
                          <a:spcPct val="107000"/>
                        </a:lnSpc>
                        <a:spcBef>
                          <a:spcPts val="0"/>
                        </a:spcBef>
                        <a:spcAft>
                          <a:spcPts val="0"/>
                        </a:spcAft>
                      </a:pPr>
                      <a:r>
                        <a:rPr lang="en-US" sz="1200" dirty="0">
                          <a:effectLst/>
                        </a:rPr>
                        <a:t>Trust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a:effectLst/>
                        </a:rPr>
                        <a:t>Trustee of the trust</a:t>
                      </a:r>
                    </a:p>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Sally Seller, as Trustee of the Sally Seller Trust dated 7/7/2021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Trust Agreement or Certificate of Trust </a:t>
                      </a:r>
                    </a:p>
                    <a:p>
                      <a:pPr marL="0" marR="0">
                        <a:lnSpc>
                          <a:spcPct val="107000"/>
                        </a:lnSpc>
                        <a:spcBef>
                          <a:spcPts val="0"/>
                        </a:spcBef>
                        <a:spcAft>
                          <a:spcPts val="0"/>
                        </a:spcAft>
                      </a:pPr>
                      <a:r>
                        <a:rPr lang="en-US" sz="1200" dirty="0">
                          <a:effectLst/>
                        </a:rPr>
                        <a:t>(a/k/a memo of trust)</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1686130970"/>
                  </a:ext>
                </a:extLst>
              </a:tr>
              <a:tr h="750839">
                <a:tc>
                  <a:txBody>
                    <a:bodyPr/>
                    <a:lstStyle/>
                    <a:p>
                      <a:pPr marL="0" marR="0">
                        <a:lnSpc>
                          <a:spcPct val="107000"/>
                        </a:lnSpc>
                        <a:spcBef>
                          <a:spcPts val="0"/>
                        </a:spcBef>
                        <a:spcAft>
                          <a:spcPts val="0"/>
                        </a:spcAft>
                      </a:pPr>
                      <a:r>
                        <a:rPr lang="en-US" sz="1200" dirty="0">
                          <a:effectLst/>
                        </a:rPr>
                        <a:t>Corporation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dirty="0">
                          <a:effectLst/>
                        </a:rPr>
                        <a:t>President or Vice President of corporation </a:t>
                      </a:r>
                    </a:p>
                    <a:p>
                      <a:pPr marL="0" marR="0">
                        <a:lnSpc>
                          <a:spcPct val="107000"/>
                        </a:lnSpc>
                        <a:spcBef>
                          <a:spcPts val="0"/>
                        </a:spcBef>
                        <a:spcAft>
                          <a:spcPts val="0"/>
                        </a:spcAft>
                      </a:pPr>
                      <a:r>
                        <a:rPr lang="en-US" sz="1200" dirty="0">
                          <a:effectLst/>
                        </a:rPr>
                        <a:t>(a/k/a CEO or CFO)</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Simon Seller, as President of ABC, Inc.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Corporation’s Articles of Incorporation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549827429"/>
                  </a:ext>
                </a:extLst>
              </a:tr>
              <a:tr h="1130446">
                <a:tc>
                  <a:txBody>
                    <a:bodyPr/>
                    <a:lstStyle/>
                    <a:p>
                      <a:pPr marL="0" marR="0">
                        <a:lnSpc>
                          <a:spcPct val="107000"/>
                        </a:lnSpc>
                        <a:spcBef>
                          <a:spcPts val="0"/>
                        </a:spcBef>
                        <a:spcAft>
                          <a:spcPts val="0"/>
                        </a:spcAft>
                      </a:pPr>
                      <a:r>
                        <a:rPr lang="en-US" sz="1200" dirty="0">
                          <a:effectLst/>
                        </a:rPr>
                        <a:t>Limited Liability Company (LLC)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dirty="0">
                          <a:effectLst/>
                        </a:rPr>
                        <a:t>Member or Manager of LLC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Sally Seller, as Member of ABC, LLC</a:t>
                      </a:r>
                    </a:p>
                    <a:p>
                      <a:pPr marL="0" marR="0">
                        <a:lnSpc>
                          <a:spcPct val="107000"/>
                        </a:lnSpc>
                        <a:spcBef>
                          <a:spcPts val="0"/>
                        </a:spcBef>
                        <a:spcAft>
                          <a:spcPts val="0"/>
                        </a:spcAft>
                      </a:pPr>
                      <a:r>
                        <a:rPr lang="en-US" sz="1200" dirty="0">
                          <a:effectLst/>
                        </a:rPr>
                        <a:t>OR </a:t>
                      </a:r>
                    </a:p>
                    <a:p>
                      <a:pPr marL="0" marR="0">
                        <a:lnSpc>
                          <a:spcPct val="107000"/>
                        </a:lnSpc>
                        <a:spcBef>
                          <a:spcPts val="0"/>
                        </a:spcBef>
                        <a:spcAft>
                          <a:spcPts val="0"/>
                        </a:spcAft>
                      </a:pPr>
                      <a:r>
                        <a:rPr lang="en-US" sz="1200" dirty="0">
                          <a:effectLst/>
                        </a:rPr>
                        <a:t>Sally Seller, as Manager of ABC, LLC</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LLC Operating Agreement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2355217970"/>
                  </a:ext>
                </a:extLst>
              </a:tr>
              <a:tr h="608868">
                <a:tc>
                  <a:txBody>
                    <a:bodyPr/>
                    <a:lstStyle/>
                    <a:p>
                      <a:pPr marL="0" marR="0">
                        <a:lnSpc>
                          <a:spcPct val="107000"/>
                        </a:lnSpc>
                        <a:spcBef>
                          <a:spcPts val="0"/>
                        </a:spcBef>
                        <a:spcAft>
                          <a:spcPts val="0"/>
                        </a:spcAft>
                      </a:pPr>
                      <a:r>
                        <a:rPr lang="en-US" sz="1200" dirty="0">
                          <a:effectLst/>
                        </a:rPr>
                        <a:t>Power of attorney (POA)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a:effectLst/>
                        </a:rPr>
                        <a:t>POA signs as “attorney in fact for client”</a:t>
                      </a:r>
                    </a:p>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Sally Seller, as Attorney-in-fact for Simon Seller</a:t>
                      </a:r>
                    </a:p>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Original POA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2325266209"/>
                  </a:ext>
                </a:extLst>
              </a:tr>
            </a:tbl>
          </a:graphicData>
        </a:graphic>
      </p:graphicFrame>
    </p:spTree>
    <p:extLst>
      <p:ext uri="{BB962C8B-B14F-4D97-AF65-F5344CB8AC3E}">
        <p14:creationId xmlns:p14="http://schemas.microsoft.com/office/powerpoint/2010/main" val="28106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A302-FB59-17EE-426B-8FDACDF9ACCA}"/>
              </a:ext>
            </a:extLst>
          </p:cNvPr>
          <p:cNvSpPr>
            <a:spLocks noGrp="1"/>
          </p:cNvSpPr>
          <p:nvPr>
            <p:ph type="title"/>
          </p:nvPr>
        </p:nvSpPr>
        <p:spPr/>
        <p:txBody>
          <a:bodyPr>
            <a:noAutofit/>
          </a:bodyPr>
          <a:lstStyle/>
          <a:p>
            <a:r>
              <a:rPr lang="en-US" sz="3600" dirty="0"/>
              <a:t>Counteroffer to or the Modification of the Unaccepted Original Offer (F249) </a:t>
            </a:r>
          </a:p>
        </p:txBody>
      </p:sp>
      <p:sp>
        <p:nvSpPr>
          <p:cNvPr id="3" name="Content Placeholder 2">
            <a:extLst>
              <a:ext uri="{FF2B5EF4-FFF2-40B4-BE49-F238E27FC236}">
                <a16:creationId xmlns:a16="http://schemas.microsoft.com/office/drawing/2014/main" id="{C278F301-695E-95E4-9B10-2DBC2402AD81}"/>
              </a:ext>
            </a:extLst>
          </p:cNvPr>
          <p:cNvSpPr>
            <a:spLocks noGrp="1"/>
          </p:cNvSpPr>
          <p:nvPr>
            <p:ph idx="1"/>
          </p:nvPr>
        </p:nvSpPr>
        <p:spPr>
          <a:xfrm>
            <a:off x="433059" y="1603471"/>
            <a:ext cx="6501895" cy="4754563"/>
          </a:xfrm>
        </p:spPr>
        <p:txBody>
          <a:bodyPr/>
          <a:lstStyle/>
          <a:p>
            <a:pPr marL="0" indent="0">
              <a:lnSpc>
                <a:spcPct val="100000"/>
              </a:lnSpc>
              <a:spcBef>
                <a:spcPts val="0"/>
              </a:spcBef>
              <a:buNone/>
            </a:pPr>
            <a:r>
              <a:rPr lang="en-US" sz="2400" u="sng" dirty="0"/>
              <a:t>Counteroffer Tips, Ticks, &amp; Reminders</a:t>
            </a:r>
          </a:p>
          <a:p>
            <a:pPr marL="0" indent="0">
              <a:lnSpc>
                <a:spcPct val="100000"/>
              </a:lnSpc>
              <a:spcBef>
                <a:spcPts val="0"/>
              </a:spcBef>
              <a:buNone/>
            </a:pPr>
            <a:endParaRPr lang="en-US" u="sng" dirty="0"/>
          </a:p>
          <a:p>
            <a:pPr>
              <a:lnSpc>
                <a:spcPct val="100000"/>
              </a:lnSpc>
              <a:spcBef>
                <a:spcPts val="0"/>
              </a:spcBef>
            </a:pPr>
            <a:r>
              <a:rPr lang="en-US" dirty="0"/>
              <a:t>Only the terms of the counteroffer which change or conflict with the original offer change.  Leaving the term blank, as “NC”, or that do not conflict, do not change. </a:t>
            </a:r>
          </a:p>
          <a:p>
            <a:pPr marL="0" indent="0">
              <a:lnSpc>
                <a:spcPct val="100000"/>
              </a:lnSpc>
              <a:spcBef>
                <a:spcPts val="0"/>
              </a:spcBef>
              <a:buNone/>
            </a:pPr>
            <a:endParaRPr lang="en-US" dirty="0"/>
          </a:p>
          <a:p>
            <a:pPr>
              <a:lnSpc>
                <a:spcPct val="100000"/>
              </a:lnSpc>
              <a:spcBef>
                <a:spcPts val="0"/>
              </a:spcBef>
            </a:pPr>
            <a:r>
              <a:rPr lang="en-US" dirty="0"/>
              <a:t>Do not use “NA” in the counteroffer!  It creates confusion.</a:t>
            </a:r>
          </a:p>
          <a:p>
            <a:pPr marL="0" indent="0">
              <a:lnSpc>
                <a:spcPct val="100000"/>
              </a:lnSpc>
              <a:spcBef>
                <a:spcPts val="0"/>
              </a:spcBef>
              <a:buNone/>
            </a:pPr>
            <a:endParaRPr lang="en-US" dirty="0"/>
          </a:p>
          <a:p>
            <a:pPr>
              <a:lnSpc>
                <a:spcPct val="100000"/>
              </a:lnSpc>
              <a:spcBef>
                <a:spcPts val="0"/>
              </a:spcBef>
            </a:pPr>
            <a:r>
              <a:rPr lang="en-US" dirty="0"/>
              <a:t>The counteroffer incorporates by reference all terms of the original offer so only the counteroffer needs to be signed to be legally binding. </a:t>
            </a:r>
          </a:p>
          <a:p>
            <a:endParaRPr lang="en-US" dirty="0"/>
          </a:p>
        </p:txBody>
      </p:sp>
      <p:pic>
        <p:nvPicPr>
          <p:cNvPr id="4" name="Picture 3" descr="A picture containing text, indoor, domestic cat, cat&#10;&#10;Description automatically generated">
            <a:extLst>
              <a:ext uri="{FF2B5EF4-FFF2-40B4-BE49-F238E27FC236}">
                <a16:creationId xmlns:a16="http://schemas.microsoft.com/office/drawing/2014/main" id="{04038168-66A1-F70D-938A-630990CACD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7210" y="2071602"/>
            <a:ext cx="4485327" cy="3363996"/>
          </a:xfrm>
          <a:prstGeom prst="rect">
            <a:avLst/>
          </a:prstGeom>
        </p:spPr>
      </p:pic>
    </p:spTree>
    <p:extLst>
      <p:ext uri="{BB962C8B-B14F-4D97-AF65-F5344CB8AC3E}">
        <p14:creationId xmlns:p14="http://schemas.microsoft.com/office/powerpoint/2010/main" val="29547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1A5FB-4CE0-70CF-EE34-F87D7B6C6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784ED2-4848-E9E0-FB81-91A164FE64FA}"/>
              </a:ext>
            </a:extLst>
          </p:cNvPr>
          <p:cNvSpPr>
            <a:spLocks noGrp="1"/>
          </p:cNvSpPr>
          <p:nvPr>
            <p:ph type="title"/>
          </p:nvPr>
        </p:nvSpPr>
        <p:spPr/>
        <p:txBody>
          <a:bodyPr>
            <a:noAutofit/>
          </a:bodyPr>
          <a:lstStyle/>
          <a:p>
            <a:r>
              <a:rPr lang="en-US" sz="3600" dirty="0"/>
              <a:t>Counteroffer to or the Modification of the Unaccepted Original Offer (F249) </a:t>
            </a:r>
          </a:p>
        </p:txBody>
      </p:sp>
      <p:sp>
        <p:nvSpPr>
          <p:cNvPr id="3" name="Content Placeholder 2">
            <a:extLst>
              <a:ext uri="{FF2B5EF4-FFF2-40B4-BE49-F238E27FC236}">
                <a16:creationId xmlns:a16="http://schemas.microsoft.com/office/drawing/2014/main" id="{B722005F-FE4F-AD41-BA33-D9A67A21C6CC}"/>
              </a:ext>
            </a:extLst>
          </p:cNvPr>
          <p:cNvSpPr>
            <a:spLocks noGrp="1"/>
          </p:cNvSpPr>
          <p:nvPr>
            <p:ph idx="1"/>
          </p:nvPr>
        </p:nvSpPr>
        <p:spPr>
          <a:xfrm>
            <a:off x="433059" y="1603471"/>
            <a:ext cx="4854165" cy="4754563"/>
          </a:xfrm>
        </p:spPr>
        <p:txBody>
          <a:bodyPr>
            <a:normAutofit/>
          </a:bodyPr>
          <a:lstStyle/>
          <a:p>
            <a:pPr marL="0" indent="0">
              <a:lnSpc>
                <a:spcPct val="100000"/>
              </a:lnSpc>
              <a:spcBef>
                <a:spcPts val="0"/>
              </a:spcBef>
              <a:buNone/>
            </a:pPr>
            <a:r>
              <a:rPr lang="en-US" dirty="0"/>
              <a:t>Added language clarifying that when signing the counteroffer you do not need to sign or initial the exhibits. </a:t>
            </a:r>
          </a:p>
          <a:p>
            <a:pPr marL="0" indent="0">
              <a:lnSpc>
                <a:spcPct val="100000"/>
              </a:lnSpc>
              <a:spcBef>
                <a:spcPts val="0"/>
              </a:spcBef>
              <a:buNone/>
            </a:pPr>
            <a:endParaRPr lang="en-US" dirty="0"/>
          </a:p>
          <a:p>
            <a:pPr marL="0" indent="0">
              <a:lnSpc>
                <a:spcPct val="100000"/>
              </a:lnSpc>
              <a:spcBef>
                <a:spcPts val="0"/>
              </a:spcBef>
              <a:buNone/>
            </a:pPr>
            <a:r>
              <a:rPr lang="en-US" dirty="0"/>
              <a:t>New language clarifying that in a conforming copy the dates in the conforming copy are based on the dates in the original binding agreement. </a:t>
            </a:r>
          </a:p>
          <a:p>
            <a:pPr marL="0" indent="0">
              <a:lnSpc>
                <a:spcPct val="100000"/>
              </a:lnSpc>
              <a:spcBef>
                <a:spcPts val="0"/>
              </a:spcBef>
              <a:buNone/>
            </a:pPr>
            <a:endParaRPr lang="en-US" dirty="0"/>
          </a:p>
          <a:p>
            <a:pPr marL="0" indent="0">
              <a:lnSpc>
                <a:spcPct val="100000"/>
              </a:lnSpc>
              <a:spcBef>
                <a:spcPts val="0"/>
              </a:spcBef>
              <a:buNone/>
            </a:pPr>
            <a:r>
              <a:rPr lang="en-US" dirty="0"/>
              <a:t>When might you want to use a conforming copy? </a:t>
            </a:r>
          </a:p>
          <a:p>
            <a:endParaRPr lang="en-US" dirty="0"/>
          </a:p>
        </p:txBody>
      </p:sp>
      <p:pic>
        <p:nvPicPr>
          <p:cNvPr id="6" name="Picture 5">
            <a:extLst>
              <a:ext uri="{FF2B5EF4-FFF2-40B4-BE49-F238E27FC236}">
                <a16:creationId xmlns:a16="http://schemas.microsoft.com/office/drawing/2014/main" id="{87D31806-C352-30D7-4E9B-3C851B239E8C}"/>
              </a:ext>
            </a:extLst>
          </p:cNvPr>
          <p:cNvPicPr>
            <a:picLocks noChangeAspect="1"/>
          </p:cNvPicPr>
          <p:nvPr/>
        </p:nvPicPr>
        <p:blipFill>
          <a:blip r:embed="rId2"/>
          <a:stretch>
            <a:fillRect/>
          </a:stretch>
        </p:blipFill>
        <p:spPr>
          <a:xfrm>
            <a:off x="5423026" y="1404161"/>
            <a:ext cx="6230968" cy="4702994"/>
          </a:xfrm>
          <a:prstGeom prst="rect">
            <a:avLst/>
          </a:prstGeom>
        </p:spPr>
      </p:pic>
    </p:spTree>
    <p:extLst>
      <p:ext uri="{BB962C8B-B14F-4D97-AF65-F5344CB8AC3E}">
        <p14:creationId xmlns:p14="http://schemas.microsoft.com/office/powerpoint/2010/main" val="214464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F8A9-2255-87FD-2084-1A5E914C2220}"/>
              </a:ext>
            </a:extLst>
          </p:cNvPr>
          <p:cNvSpPr>
            <a:spLocks noGrp="1"/>
          </p:cNvSpPr>
          <p:nvPr>
            <p:ph type="title"/>
          </p:nvPr>
        </p:nvSpPr>
        <p:spPr>
          <a:xfrm>
            <a:off x="348880" y="146520"/>
            <a:ext cx="11325884" cy="968375"/>
          </a:xfrm>
        </p:spPr>
        <p:txBody>
          <a:bodyPr/>
          <a:lstStyle/>
          <a:p>
            <a:r>
              <a:rPr lang="en-US" dirty="0"/>
              <a:t>Agreement to Reinstate Contract (F290)</a:t>
            </a:r>
          </a:p>
        </p:txBody>
      </p:sp>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7758819" y="2462543"/>
            <a:ext cx="4000123" cy="3714422"/>
          </a:xfrm>
        </p:spPr>
        <p:txBody>
          <a:bodyPr>
            <a:normAutofit/>
          </a:bodyPr>
          <a:lstStyle/>
          <a:p>
            <a:pPr marL="0" indent="0" algn="ctr">
              <a:lnSpc>
                <a:spcPct val="100000"/>
              </a:lnSpc>
              <a:spcBef>
                <a:spcPts val="0"/>
              </a:spcBef>
              <a:buNone/>
            </a:pPr>
            <a:r>
              <a:rPr lang="en-US" sz="2400" dirty="0">
                <a:cs typeface="Arial" panose="020B0604020202020204" pitchFamily="34" charset="0"/>
              </a:rPr>
              <a:t>New paragraph 5 adding an expiration to the offer to reinstate.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pic>
        <p:nvPicPr>
          <p:cNvPr id="6" name="Picture 5">
            <a:extLst>
              <a:ext uri="{FF2B5EF4-FFF2-40B4-BE49-F238E27FC236}">
                <a16:creationId xmlns:a16="http://schemas.microsoft.com/office/drawing/2014/main" id="{1319BF1E-FC91-43F0-0786-7CA4B5605947}"/>
              </a:ext>
            </a:extLst>
          </p:cNvPr>
          <p:cNvPicPr>
            <a:picLocks noChangeAspect="1"/>
          </p:cNvPicPr>
          <p:nvPr/>
        </p:nvPicPr>
        <p:blipFill>
          <a:blip r:embed="rId3"/>
          <a:stretch>
            <a:fillRect/>
          </a:stretch>
        </p:blipFill>
        <p:spPr>
          <a:xfrm>
            <a:off x="482033" y="1318865"/>
            <a:ext cx="6112597" cy="5321806"/>
          </a:xfrm>
          <a:prstGeom prst="rect">
            <a:avLst/>
          </a:prstGeom>
        </p:spPr>
      </p:pic>
    </p:spTree>
    <p:extLst>
      <p:ext uri="{BB962C8B-B14F-4D97-AF65-F5344CB8AC3E}">
        <p14:creationId xmlns:p14="http://schemas.microsoft.com/office/powerpoint/2010/main" val="408761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F08C-1BE3-4A0E-C388-387F1F428A76}"/>
              </a:ext>
            </a:extLst>
          </p:cNvPr>
          <p:cNvSpPr>
            <a:spLocks noGrp="1"/>
          </p:cNvSpPr>
          <p:nvPr>
            <p:ph type="title"/>
          </p:nvPr>
        </p:nvSpPr>
        <p:spPr/>
        <p:txBody>
          <a:bodyPr/>
          <a:lstStyle/>
          <a:p>
            <a:r>
              <a:rPr lang="en-US" dirty="0"/>
              <a:t>Back-Up Agreement Contingency Exhibit (F604)</a:t>
            </a:r>
          </a:p>
        </p:txBody>
      </p:sp>
      <p:sp>
        <p:nvSpPr>
          <p:cNvPr id="3" name="Content Placeholder 2">
            <a:extLst>
              <a:ext uri="{FF2B5EF4-FFF2-40B4-BE49-F238E27FC236}">
                <a16:creationId xmlns:a16="http://schemas.microsoft.com/office/drawing/2014/main" id="{E71F69E1-2C07-519C-324C-A6B368229B4D}"/>
              </a:ext>
            </a:extLst>
          </p:cNvPr>
          <p:cNvSpPr>
            <a:spLocks noGrp="1"/>
          </p:cNvSpPr>
          <p:nvPr>
            <p:ph idx="1"/>
          </p:nvPr>
        </p:nvSpPr>
        <p:spPr>
          <a:xfrm>
            <a:off x="6781046" y="1422402"/>
            <a:ext cx="4977896" cy="4754563"/>
          </a:xfrm>
        </p:spPr>
        <p:txBody>
          <a:bodyPr/>
          <a:lstStyle/>
          <a:p>
            <a:pPr marL="0" indent="0" algn="ctr">
              <a:buNone/>
            </a:pPr>
            <a:r>
              <a:rPr lang="en-US" u="sng" dirty="0"/>
              <a:t>Back-Up Agreement Reminders</a:t>
            </a:r>
          </a:p>
          <a:p>
            <a:endParaRPr lang="en-US" dirty="0"/>
          </a:p>
          <a:p>
            <a:r>
              <a:rPr lang="en-US" dirty="0"/>
              <a:t>Don’t hesitate to make a back-up offer.  We’ve seen many back-up offers become successful! </a:t>
            </a:r>
          </a:p>
          <a:p>
            <a:r>
              <a:rPr lang="en-US" dirty="0"/>
              <a:t>Timelines in the contract run from when the Buyer receives notice that they have become the Primary Agreement. </a:t>
            </a:r>
          </a:p>
          <a:p>
            <a:r>
              <a:rPr lang="en-US" dirty="0"/>
              <a:t>Earnest Money is due when the Back-Up Agreement is signed.  </a:t>
            </a:r>
          </a:p>
          <a:p>
            <a:pPr marL="0" indent="0">
              <a:buNone/>
            </a:pPr>
            <a:endParaRPr lang="en-US" dirty="0"/>
          </a:p>
        </p:txBody>
      </p:sp>
      <p:pic>
        <p:nvPicPr>
          <p:cNvPr id="7" name="Picture 6">
            <a:extLst>
              <a:ext uri="{FF2B5EF4-FFF2-40B4-BE49-F238E27FC236}">
                <a16:creationId xmlns:a16="http://schemas.microsoft.com/office/drawing/2014/main" id="{DFE8C0D6-913B-97DB-CDAA-442B0DC498F1}"/>
              </a:ext>
            </a:extLst>
          </p:cNvPr>
          <p:cNvPicPr>
            <a:picLocks noChangeAspect="1"/>
          </p:cNvPicPr>
          <p:nvPr/>
        </p:nvPicPr>
        <p:blipFill>
          <a:blip r:embed="rId2"/>
          <a:stretch>
            <a:fillRect/>
          </a:stretch>
        </p:blipFill>
        <p:spPr>
          <a:xfrm>
            <a:off x="195424" y="1422402"/>
            <a:ext cx="6234626" cy="4956772"/>
          </a:xfrm>
          <a:prstGeom prst="rect">
            <a:avLst/>
          </a:prstGeom>
        </p:spPr>
      </p:pic>
    </p:spTree>
    <p:extLst>
      <p:ext uri="{BB962C8B-B14F-4D97-AF65-F5344CB8AC3E}">
        <p14:creationId xmlns:p14="http://schemas.microsoft.com/office/powerpoint/2010/main" val="392601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F9B7-8564-D06B-2BEE-FA1DC7ED5E4A}"/>
              </a:ext>
            </a:extLst>
          </p:cNvPr>
          <p:cNvSpPr>
            <a:spLocks noGrp="1"/>
          </p:cNvSpPr>
          <p:nvPr>
            <p:ph type="title"/>
          </p:nvPr>
        </p:nvSpPr>
        <p:spPr/>
        <p:txBody>
          <a:bodyPr/>
          <a:lstStyle/>
          <a:p>
            <a:r>
              <a:rPr lang="en-US" dirty="0"/>
              <a:t>Exhibits </a:t>
            </a:r>
          </a:p>
        </p:txBody>
      </p:sp>
    </p:spTree>
    <p:extLst>
      <p:ext uri="{BB962C8B-B14F-4D97-AF65-F5344CB8AC3E}">
        <p14:creationId xmlns:p14="http://schemas.microsoft.com/office/powerpoint/2010/main" val="203274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43219B-CDF1-A095-979D-B225412CCFDE}"/>
              </a:ext>
            </a:extLst>
          </p:cNvPr>
          <p:cNvSpPr>
            <a:spLocks noGrp="1"/>
          </p:cNvSpPr>
          <p:nvPr>
            <p:ph type="title"/>
          </p:nvPr>
        </p:nvSpPr>
        <p:spPr>
          <a:xfrm>
            <a:off x="722074" y="700105"/>
            <a:ext cx="4037723" cy="1964932"/>
          </a:xfrm>
        </p:spPr>
        <p:txBody>
          <a:bodyPr>
            <a:normAutofit fontScale="90000"/>
          </a:bodyPr>
          <a:lstStyle/>
          <a:p>
            <a:r>
              <a:rPr lang="en-US" dirty="0"/>
              <a:t>F301 Seller’s Property Disclosure Statement Exhibit </a:t>
            </a:r>
          </a:p>
        </p:txBody>
      </p:sp>
      <p:pic>
        <p:nvPicPr>
          <p:cNvPr id="6" name="Picture 5">
            <a:extLst>
              <a:ext uri="{FF2B5EF4-FFF2-40B4-BE49-F238E27FC236}">
                <a16:creationId xmlns:a16="http://schemas.microsoft.com/office/drawing/2014/main" id="{3A77ED66-8016-B1D7-09F4-E7593E26CBA0}"/>
              </a:ext>
            </a:extLst>
          </p:cNvPr>
          <p:cNvPicPr>
            <a:picLocks noChangeAspect="1"/>
          </p:cNvPicPr>
          <p:nvPr/>
        </p:nvPicPr>
        <p:blipFill>
          <a:blip r:embed="rId2"/>
          <a:stretch>
            <a:fillRect/>
          </a:stretch>
        </p:blipFill>
        <p:spPr>
          <a:xfrm>
            <a:off x="6376989" y="228600"/>
            <a:ext cx="4583339" cy="5989320"/>
          </a:xfrm>
          <a:prstGeom prst="rect">
            <a:avLst/>
          </a:prstGeom>
        </p:spPr>
      </p:pic>
      <p:pic>
        <p:nvPicPr>
          <p:cNvPr id="2" name="Picture 1" descr="A yellow and red sign&#10;&#10;Description automatically generated with medium confidence">
            <a:extLst>
              <a:ext uri="{FF2B5EF4-FFF2-40B4-BE49-F238E27FC236}">
                <a16:creationId xmlns:a16="http://schemas.microsoft.com/office/drawing/2014/main" id="{D4134762-F5C3-EF22-47E6-881DBF944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565" y="3550898"/>
            <a:ext cx="2423562" cy="1700111"/>
          </a:xfrm>
          <a:prstGeom prst="rect">
            <a:avLst/>
          </a:prstGeom>
        </p:spPr>
      </p:pic>
    </p:spTree>
    <p:extLst>
      <p:ext uri="{BB962C8B-B14F-4D97-AF65-F5344CB8AC3E}">
        <p14:creationId xmlns:p14="http://schemas.microsoft.com/office/powerpoint/2010/main" val="26564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F6EE-9393-CB20-8766-F5AED705B606}"/>
              </a:ext>
            </a:extLst>
          </p:cNvPr>
          <p:cNvSpPr>
            <a:spLocks noGrp="1"/>
          </p:cNvSpPr>
          <p:nvPr>
            <p:ph type="title"/>
          </p:nvPr>
        </p:nvSpPr>
        <p:spPr/>
        <p:txBody>
          <a:bodyPr/>
          <a:lstStyle/>
          <a:p>
            <a:r>
              <a:rPr lang="en-US" dirty="0"/>
              <a:t>F301 Seller’s Property Disclosure Statement</a:t>
            </a:r>
          </a:p>
        </p:txBody>
      </p:sp>
      <p:sp>
        <p:nvSpPr>
          <p:cNvPr id="3" name="Content Placeholder 2">
            <a:extLst>
              <a:ext uri="{FF2B5EF4-FFF2-40B4-BE49-F238E27FC236}">
                <a16:creationId xmlns:a16="http://schemas.microsoft.com/office/drawing/2014/main" id="{B200BDDE-BB6C-FD2E-A02F-45142BC058B8}"/>
              </a:ext>
            </a:extLst>
          </p:cNvPr>
          <p:cNvSpPr>
            <a:spLocks noGrp="1"/>
          </p:cNvSpPr>
          <p:nvPr>
            <p:ph idx="1"/>
          </p:nvPr>
        </p:nvSpPr>
        <p:spPr/>
        <p:txBody>
          <a:bodyPr>
            <a:normAutofit lnSpcReduction="10000"/>
          </a:bodyPr>
          <a:lstStyle/>
          <a:p>
            <a:pPr marL="0" indent="0">
              <a:buNone/>
            </a:pPr>
            <a:r>
              <a:rPr lang="en-US" dirty="0"/>
              <a:t>Clarified C(5)(</a:t>
            </a:r>
            <a:r>
              <a:rPr lang="en-US" dirty="0" err="1"/>
              <a:t>i</a:t>
            </a:r>
            <a:r>
              <a:rPr lang="en-US" dirty="0"/>
              <a:t>) and C(6)(f)</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Universal Change: F304</a:t>
            </a:r>
          </a:p>
        </p:txBody>
      </p:sp>
      <p:pic>
        <p:nvPicPr>
          <p:cNvPr id="5" name="Picture 4">
            <a:extLst>
              <a:ext uri="{FF2B5EF4-FFF2-40B4-BE49-F238E27FC236}">
                <a16:creationId xmlns:a16="http://schemas.microsoft.com/office/drawing/2014/main" id="{CCDC0734-4E72-C167-F3D0-CCD520738F66}"/>
              </a:ext>
            </a:extLst>
          </p:cNvPr>
          <p:cNvPicPr>
            <a:picLocks noChangeAspect="1"/>
          </p:cNvPicPr>
          <p:nvPr/>
        </p:nvPicPr>
        <p:blipFill>
          <a:blip r:embed="rId2"/>
          <a:stretch>
            <a:fillRect/>
          </a:stretch>
        </p:blipFill>
        <p:spPr>
          <a:xfrm>
            <a:off x="0" y="1851817"/>
            <a:ext cx="6790476" cy="2514286"/>
          </a:xfrm>
          <a:prstGeom prst="rect">
            <a:avLst/>
          </a:prstGeom>
        </p:spPr>
      </p:pic>
      <p:pic>
        <p:nvPicPr>
          <p:cNvPr id="7" name="Picture 6">
            <a:extLst>
              <a:ext uri="{FF2B5EF4-FFF2-40B4-BE49-F238E27FC236}">
                <a16:creationId xmlns:a16="http://schemas.microsoft.com/office/drawing/2014/main" id="{0D6661C0-D0C8-9D2A-BF9B-28014EEFE1A1}"/>
              </a:ext>
            </a:extLst>
          </p:cNvPr>
          <p:cNvPicPr>
            <a:picLocks noChangeAspect="1"/>
          </p:cNvPicPr>
          <p:nvPr/>
        </p:nvPicPr>
        <p:blipFill>
          <a:blip r:embed="rId3"/>
          <a:stretch>
            <a:fillRect/>
          </a:stretch>
        </p:blipFill>
        <p:spPr>
          <a:xfrm>
            <a:off x="5348899" y="3310298"/>
            <a:ext cx="6742857" cy="2866667"/>
          </a:xfrm>
          <a:prstGeom prst="rect">
            <a:avLst/>
          </a:prstGeom>
        </p:spPr>
      </p:pic>
    </p:spTree>
    <p:extLst>
      <p:ext uri="{BB962C8B-B14F-4D97-AF65-F5344CB8AC3E}">
        <p14:creationId xmlns:p14="http://schemas.microsoft.com/office/powerpoint/2010/main" val="74230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3E99-33FC-D905-99C5-8B660A241B9F}"/>
              </a:ext>
            </a:extLst>
          </p:cNvPr>
          <p:cNvSpPr>
            <a:spLocks noGrp="1"/>
          </p:cNvSpPr>
          <p:nvPr>
            <p:ph type="title"/>
          </p:nvPr>
        </p:nvSpPr>
        <p:spPr/>
        <p:txBody>
          <a:bodyPr>
            <a:noAutofit/>
          </a:bodyPr>
          <a:lstStyle/>
          <a:p>
            <a:r>
              <a:rPr lang="en-US" sz="3600" dirty="0"/>
              <a:t>F101 Exclusive Seller Brokerage Engagement Agreement </a:t>
            </a:r>
          </a:p>
        </p:txBody>
      </p:sp>
      <p:sp>
        <p:nvSpPr>
          <p:cNvPr id="3" name="Content Placeholder 2">
            <a:extLst>
              <a:ext uri="{FF2B5EF4-FFF2-40B4-BE49-F238E27FC236}">
                <a16:creationId xmlns:a16="http://schemas.microsoft.com/office/drawing/2014/main" id="{3D4D435B-82AE-9CD8-8197-B78F248C5957}"/>
              </a:ext>
            </a:extLst>
          </p:cNvPr>
          <p:cNvSpPr>
            <a:spLocks noGrp="1"/>
          </p:cNvSpPr>
          <p:nvPr>
            <p:ph idx="1"/>
          </p:nvPr>
        </p:nvSpPr>
        <p:spPr>
          <a:xfrm>
            <a:off x="433059" y="1553592"/>
            <a:ext cx="11325884" cy="4856086"/>
          </a:xfrm>
        </p:spPr>
        <p:txBody>
          <a:bodyPr>
            <a:normAutofit/>
          </a:bodyPr>
          <a:lstStyle/>
          <a:p>
            <a:pPr marL="0" indent="0">
              <a:buNone/>
            </a:pPr>
            <a:r>
              <a:rPr lang="en-US" dirty="0"/>
              <a:t>A(3)(b) </a:t>
            </a:r>
            <a:r>
              <a:rPr lang="en-US" u="sng" dirty="0"/>
              <a:t>Delivery of Agreement to and Listing with MLS</a:t>
            </a:r>
            <a:endParaRPr lang="en-US" dirty="0"/>
          </a:p>
          <a:p>
            <a:pPr marL="0" indent="0">
              <a:buNone/>
            </a:pPr>
            <a:r>
              <a:rPr lang="en-US" dirty="0"/>
              <a:t>Sellers select their preferred marketing option but if in conflict, the rules of the MLS control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A(3)(c)(</a:t>
            </a:r>
            <a:r>
              <a:rPr lang="en-US" dirty="0" err="1"/>
              <a:t>i</a:t>
            </a:r>
            <a:r>
              <a:rPr lang="en-US" dirty="0"/>
              <a:t>) </a:t>
            </a:r>
            <a:r>
              <a:rPr lang="en-US" u="sng" dirty="0"/>
              <a:t>Marketing Commencement Date, Coming Soon </a:t>
            </a:r>
          </a:p>
          <a:p>
            <a:pPr marL="0" indent="0">
              <a:buNone/>
            </a:pPr>
            <a:r>
              <a:rPr lang="en-US" dirty="0"/>
              <a:t>New Paragraph </a:t>
            </a:r>
          </a:p>
          <a:p>
            <a:pPr marL="0" indent="0">
              <a:buNone/>
            </a:pP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E0F567AF-8F1D-9EA8-E9B3-D9BD2E3C03A5}"/>
              </a:ext>
            </a:extLst>
          </p:cNvPr>
          <p:cNvPicPr>
            <a:picLocks noChangeAspect="1"/>
          </p:cNvPicPr>
          <p:nvPr/>
        </p:nvPicPr>
        <p:blipFill>
          <a:blip r:embed="rId2"/>
          <a:stretch>
            <a:fillRect/>
          </a:stretch>
        </p:blipFill>
        <p:spPr>
          <a:xfrm>
            <a:off x="2653143" y="2581381"/>
            <a:ext cx="6885714" cy="1695238"/>
          </a:xfrm>
          <a:prstGeom prst="rect">
            <a:avLst/>
          </a:prstGeom>
        </p:spPr>
      </p:pic>
      <p:pic>
        <p:nvPicPr>
          <p:cNvPr id="10" name="Picture 9">
            <a:extLst>
              <a:ext uri="{FF2B5EF4-FFF2-40B4-BE49-F238E27FC236}">
                <a16:creationId xmlns:a16="http://schemas.microsoft.com/office/drawing/2014/main" id="{04CBF72B-B16B-A705-C09F-EE7BAE9DFC09}"/>
              </a:ext>
            </a:extLst>
          </p:cNvPr>
          <p:cNvPicPr>
            <a:picLocks noChangeAspect="1"/>
          </p:cNvPicPr>
          <p:nvPr/>
        </p:nvPicPr>
        <p:blipFill>
          <a:blip r:embed="rId3"/>
          <a:stretch>
            <a:fillRect/>
          </a:stretch>
        </p:blipFill>
        <p:spPr>
          <a:xfrm>
            <a:off x="3021533" y="5024115"/>
            <a:ext cx="6295238" cy="942857"/>
          </a:xfrm>
          <a:prstGeom prst="rect">
            <a:avLst/>
          </a:prstGeom>
        </p:spPr>
      </p:pic>
    </p:spTree>
    <p:extLst>
      <p:ext uri="{BB962C8B-B14F-4D97-AF65-F5344CB8AC3E}">
        <p14:creationId xmlns:p14="http://schemas.microsoft.com/office/powerpoint/2010/main" val="96721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27F6-8E39-91B3-0C1B-C01C64C51A04}"/>
              </a:ext>
            </a:extLst>
          </p:cNvPr>
          <p:cNvSpPr>
            <a:spLocks noGrp="1"/>
          </p:cNvSpPr>
          <p:nvPr>
            <p:ph type="title"/>
          </p:nvPr>
        </p:nvSpPr>
        <p:spPr/>
        <p:txBody>
          <a:bodyPr/>
          <a:lstStyle/>
          <a:p>
            <a:r>
              <a:rPr lang="en-US" dirty="0"/>
              <a:t>F301 Seller’s Property Disclosure Statement </a:t>
            </a:r>
          </a:p>
        </p:txBody>
      </p:sp>
      <p:sp>
        <p:nvSpPr>
          <p:cNvPr id="3" name="Content Placeholder 2">
            <a:extLst>
              <a:ext uri="{FF2B5EF4-FFF2-40B4-BE49-F238E27FC236}">
                <a16:creationId xmlns:a16="http://schemas.microsoft.com/office/drawing/2014/main" id="{7BB1912C-0806-6613-F9DF-81985080EE15}"/>
              </a:ext>
            </a:extLst>
          </p:cNvPr>
          <p:cNvSpPr>
            <a:spLocks noGrp="1"/>
          </p:cNvSpPr>
          <p:nvPr>
            <p:ph idx="1"/>
          </p:nvPr>
        </p:nvSpPr>
        <p:spPr>
          <a:xfrm>
            <a:off x="433059" y="1422403"/>
            <a:ext cx="11325884" cy="598422"/>
          </a:xfrm>
        </p:spPr>
        <p:txBody>
          <a:bodyPr>
            <a:normAutofit/>
          </a:bodyPr>
          <a:lstStyle/>
          <a:p>
            <a:pPr marL="0" indent="0">
              <a:buNone/>
            </a:pPr>
            <a:r>
              <a:rPr lang="en-US" dirty="0"/>
              <a:t>Completely overhauled C(8)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EA0D144F-8831-BBCF-1FA7-84B6E9F964F4}"/>
              </a:ext>
            </a:extLst>
          </p:cNvPr>
          <p:cNvPicPr>
            <a:picLocks noChangeAspect="1"/>
          </p:cNvPicPr>
          <p:nvPr/>
        </p:nvPicPr>
        <p:blipFill>
          <a:blip r:embed="rId2"/>
          <a:stretch>
            <a:fillRect/>
          </a:stretch>
        </p:blipFill>
        <p:spPr>
          <a:xfrm>
            <a:off x="433057" y="2109726"/>
            <a:ext cx="5246726" cy="1261870"/>
          </a:xfrm>
          <a:prstGeom prst="rect">
            <a:avLst/>
          </a:prstGeom>
        </p:spPr>
      </p:pic>
      <p:pic>
        <p:nvPicPr>
          <p:cNvPr id="9" name="Picture 8">
            <a:extLst>
              <a:ext uri="{FF2B5EF4-FFF2-40B4-BE49-F238E27FC236}">
                <a16:creationId xmlns:a16="http://schemas.microsoft.com/office/drawing/2014/main" id="{9EA563CC-B5C5-3674-D320-E9CF2259886B}"/>
              </a:ext>
            </a:extLst>
          </p:cNvPr>
          <p:cNvPicPr>
            <a:picLocks noChangeAspect="1"/>
          </p:cNvPicPr>
          <p:nvPr/>
        </p:nvPicPr>
        <p:blipFill>
          <a:blip r:embed="rId3"/>
          <a:stretch>
            <a:fillRect/>
          </a:stretch>
        </p:blipFill>
        <p:spPr>
          <a:xfrm>
            <a:off x="3961849" y="2788921"/>
            <a:ext cx="7797094" cy="3154128"/>
          </a:xfrm>
          <a:prstGeom prst="rect">
            <a:avLst/>
          </a:prstGeom>
        </p:spPr>
      </p:pic>
    </p:spTree>
    <p:extLst>
      <p:ext uri="{BB962C8B-B14F-4D97-AF65-F5344CB8AC3E}">
        <p14:creationId xmlns:p14="http://schemas.microsoft.com/office/powerpoint/2010/main" val="300218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1955-9A35-65EC-49E6-30B93D8A34D8}"/>
              </a:ext>
            </a:extLst>
          </p:cNvPr>
          <p:cNvSpPr>
            <a:spLocks noGrp="1"/>
          </p:cNvSpPr>
          <p:nvPr>
            <p:ph type="title"/>
          </p:nvPr>
        </p:nvSpPr>
        <p:spPr>
          <a:xfrm>
            <a:off x="620256" y="423863"/>
            <a:ext cx="6841118" cy="1487884"/>
          </a:xfrm>
        </p:spPr>
        <p:txBody>
          <a:bodyPr/>
          <a:lstStyle/>
          <a:p>
            <a:r>
              <a:rPr lang="en-US" dirty="0"/>
              <a:t>F301 Seller’s Property Disclosure Statement </a:t>
            </a:r>
          </a:p>
        </p:txBody>
      </p:sp>
      <p:sp>
        <p:nvSpPr>
          <p:cNvPr id="3" name="Text Placeholder 2">
            <a:extLst>
              <a:ext uri="{FF2B5EF4-FFF2-40B4-BE49-F238E27FC236}">
                <a16:creationId xmlns:a16="http://schemas.microsoft.com/office/drawing/2014/main" id="{B19160E3-528C-7A94-AA26-A969A8C343BC}"/>
              </a:ext>
            </a:extLst>
          </p:cNvPr>
          <p:cNvSpPr>
            <a:spLocks noGrp="1"/>
          </p:cNvSpPr>
          <p:nvPr>
            <p:ph type="body" sz="quarter" idx="10"/>
          </p:nvPr>
        </p:nvSpPr>
        <p:spPr>
          <a:xfrm>
            <a:off x="620256" y="1911747"/>
            <a:ext cx="6841118" cy="3925652"/>
          </a:xfrm>
        </p:spPr>
        <p:txBody>
          <a:bodyPr/>
          <a:lstStyle/>
          <a:p>
            <a:r>
              <a:rPr lang="en-US" dirty="0"/>
              <a:t>No new items added to the fixtures checklist </a:t>
            </a:r>
          </a:p>
        </p:txBody>
      </p:sp>
      <p:pic>
        <p:nvPicPr>
          <p:cNvPr id="5" name="Picture 4" descr="A checklist with text on it&#10;&#10;Description automatically generated">
            <a:extLst>
              <a:ext uri="{FF2B5EF4-FFF2-40B4-BE49-F238E27FC236}">
                <a16:creationId xmlns:a16="http://schemas.microsoft.com/office/drawing/2014/main" id="{1590BEC2-7CF7-BC84-0F62-1AF0281F3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529" y="2377711"/>
            <a:ext cx="5356846" cy="4056426"/>
          </a:xfrm>
          <a:prstGeom prst="rect">
            <a:avLst/>
          </a:prstGeom>
        </p:spPr>
      </p:pic>
    </p:spTree>
    <p:extLst>
      <p:ext uri="{BB962C8B-B14F-4D97-AF65-F5344CB8AC3E}">
        <p14:creationId xmlns:p14="http://schemas.microsoft.com/office/powerpoint/2010/main" val="384913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F2AEF-BFF0-FE45-D9C5-F4D61A227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760F9-AD34-3FAE-5409-EAD4BE4C8A24}"/>
              </a:ext>
            </a:extLst>
          </p:cNvPr>
          <p:cNvSpPr>
            <a:spLocks noGrp="1"/>
          </p:cNvSpPr>
          <p:nvPr>
            <p:ph type="title"/>
          </p:nvPr>
        </p:nvSpPr>
        <p:spPr/>
        <p:txBody>
          <a:bodyPr>
            <a:noAutofit/>
          </a:bodyPr>
          <a:lstStyle/>
          <a:p>
            <a:r>
              <a:rPr lang="en-US" sz="3600" dirty="0"/>
              <a:t>F302 Seller’s Disclosure of Latent Defects and Fixtures Checklist Exhibit</a:t>
            </a:r>
          </a:p>
        </p:txBody>
      </p:sp>
      <p:pic>
        <p:nvPicPr>
          <p:cNvPr id="4" name="Picture 3">
            <a:extLst>
              <a:ext uri="{FF2B5EF4-FFF2-40B4-BE49-F238E27FC236}">
                <a16:creationId xmlns:a16="http://schemas.microsoft.com/office/drawing/2014/main" id="{41BD7FAA-192C-B584-55A6-6D7511A66BA6}"/>
              </a:ext>
            </a:extLst>
          </p:cNvPr>
          <p:cNvPicPr>
            <a:picLocks noChangeAspect="1"/>
          </p:cNvPicPr>
          <p:nvPr/>
        </p:nvPicPr>
        <p:blipFill>
          <a:blip r:embed="rId2"/>
          <a:stretch>
            <a:fillRect/>
          </a:stretch>
        </p:blipFill>
        <p:spPr>
          <a:xfrm>
            <a:off x="2360623" y="1499616"/>
            <a:ext cx="7790853" cy="2576741"/>
          </a:xfrm>
          <a:prstGeom prst="rect">
            <a:avLst/>
          </a:prstGeom>
        </p:spPr>
      </p:pic>
      <p:sp>
        <p:nvSpPr>
          <p:cNvPr id="5" name="Content Placeholder 2">
            <a:extLst>
              <a:ext uri="{FF2B5EF4-FFF2-40B4-BE49-F238E27FC236}">
                <a16:creationId xmlns:a16="http://schemas.microsoft.com/office/drawing/2014/main" id="{36ACDD61-87C8-024A-F2B9-CA590D8E0E3D}"/>
              </a:ext>
            </a:extLst>
          </p:cNvPr>
          <p:cNvSpPr>
            <a:spLocks noGrp="1"/>
          </p:cNvSpPr>
          <p:nvPr>
            <p:ph idx="1"/>
          </p:nvPr>
        </p:nvSpPr>
        <p:spPr>
          <a:xfrm>
            <a:off x="259323" y="4827687"/>
            <a:ext cx="11325884" cy="598422"/>
          </a:xfrm>
        </p:spPr>
        <p:txBody>
          <a:bodyPr>
            <a:normAutofit/>
          </a:bodyPr>
          <a:lstStyle/>
          <a:p>
            <a:pPr marL="0" indent="0">
              <a:buNone/>
            </a:pPr>
            <a:r>
              <a:rPr lang="en-US" dirty="0"/>
              <a:t>Added new language to the intro paragraph.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5467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509FF7-559B-61E6-09CF-D7BDE6951F75}"/>
              </a:ext>
            </a:extLst>
          </p:cNvPr>
          <p:cNvSpPr>
            <a:spLocks noGrp="1"/>
          </p:cNvSpPr>
          <p:nvPr>
            <p:ph type="title"/>
          </p:nvPr>
        </p:nvSpPr>
        <p:spPr>
          <a:xfrm>
            <a:off x="740181" y="736319"/>
            <a:ext cx="4037723" cy="1964932"/>
          </a:xfrm>
        </p:spPr>
        <p:txBody>
          <a:bodyPr/>
          <a:lstStyle/>
          <a:p>
            <a:r>
              <a:rPr lang="en-US" dirty="0"/>
              <a:t>F322 Community Association Disclosure </a:t>
            </a:r>
          </a:p>
        </p:txBody>
      </p:sp>
      <p:pic>
        <p:nvPicPr>
          <p:cNvPr id="5" name="Picture 4">
            <a:extLst>
              <a:ext uri="{FF2B5EF4-FFF2-40B4-BE49-F238E27FC236}">
                <a16:creationId xmlns:a16="http://schemas.microsoft.com/office/drawing/2014/main" id="{6AEFA4F5-3146-14F4-350D-3C4C897A6321}"/>
              </a:ext>
            </a:extLst>
          </p:cNvPr>
          <p:cNvPicPr>
            <a:picLocks noChangeAspect="1"/>
          </p:cNvPicPr>
          <p:nvPr/>
        </p:nvPicPr>
        <p:blipFill>
          <a:blip r:embed="rId2"/>
          <a:stretch>
            <a:fillRect/>
          </a:stretch>
        </p:blipFill>
        <p:spPr>
          <a:xfrm>
            <a:off x="6478019" y="184058"/>
            <a:ext cx="4559440" cy="595871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5C7535C5-482B-3494-6A20-7B59CE684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009" y="3429000"/>
            <a:ext cx="2662882" cy="2493631"/>
          </a:xfrm>
          <a:prstGeom prst="rect">
            <a:avLst/>
          </a:prstGeom>
        </p:spPr>
      </p:pic>
    </p:spTree>
    <p:extLst>
      <p:ext uri="{BB962C8B-B14F-4D97-AF65-F5344CB8AC3E}">
        <p14:creationId xmlns:p14="http://schemas.microsoft.com/office/powerpoint/2010/main" val="342315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07E91B-2BD4-6D8A-E34A-CBDF0DC763C5}"/>
              </a:ext>
            </a:extLst>
          </p:cNvPr>
          <p:cNvSpPr>
            <a:spLocks noGrp="1"/>
          </p:cNvSpPr>
          <p:nvPr>
            <p:ph idx="1"/>
          </p:nvPr>
        </p:nvSpPr>
        <p:spPr>
          <a:xfrm>
            <a:off x="1296327" y="5450866"/>
            <a:ext cx="7437863" cy="769076"/>
          </a:xfrm>
        </p:spPr>
        <p:txBody>
          <a:bodyPr>
            <a:normAutofit fontScale="77500" lnSpcReduction="20000"/>
          </a:bodyPr>
          <a:lstStyle/>
          <a:p>
            <a:pPr marL="0" indent="0">
              <a:buNone/>
            </a:pPr>
            <a:r>
              <a:rPr lang="en-US" dirty="0"/>
              <a:t>Practice Tip!  Remember that obligations are based on initial disclosures.  A lot of HOAs update their fees at the beginning of the calendar year.  If your seller completed the CAD last year, have them double check and make sure it does not need to be updated. </a:t>
            </a:r>
          </a:p>
        </p:txBody>
      </p:sp>
      <p:sp>
        <p:nvSpPr>
          <p:cNvPr id="3" name="Title 2">
            <a:extLst>
              <a:ext uri="{FF2B5EF4-FFF2-40B4-BE49-F238E27FC236}">
                <a16:creationId xmlns:a16="http://schemas.microsoft.com/office/drawing/2014/main" id="{027D40FE-F228-38A0-CB8D-8310003787E4}"/>
              </a:ext>
            </a:extLst>
          </p:cNvPr>
          <p:cNvSpPr>
            <a:spLocks noGrp="1"/>
          </p:cNvSpPr>
          <p:nvPr>
            <p:ph type="title"/>
          </p:nvPr>
        </p:nvSpPr>
        <p:spPr>
          <a:xfrm>
            <a:off x="1143930" y="576999"/>
            <a:ext cx="7437864" cy="1088840"/>
          </a:xfrm>
        </p:spPr>
        <p:txBody>
          <a:bodyPr>
            <a:normAutofit fontScale="90000"/>
          </a:bodyPr>
          <a:lstStyle/>
          <a:p>
            <a:r>
              <a:rPr lang="en-US" dirty="0"/>
              <a:t>F322 Community Association Disclosure</a:t>
            </a:r>
          </a:p>
        </p:txBody>
      </p:sp>
      <p:pic>
        <p:nvPicPr>
          <p:cNvPr id="5" name="Picture 4">
            <a:extLst>
              <a:ext uri="{FF2B5EF4-FFF2-40B4-BE49-F238E27FC236}">
                <a16:creationId xmlns:a16="http://schemas.microsoft.com/office/drawing/2014/main" id="{A6206C27-E228-45E8-1223-EC5D915DF0D2}"/>
              </a:ext>
            </a:extLst>
          </p:cNvPr>
          <p:cNvPicPr>
            <a:picLocks noChangeAspect="1"/>
          </p:cNvPicPr>
          <p:nvPr/>
        </p:nvPicPr>
        <p:blipFill>
          <a:blip r:embed="rId2"/>
          <a:stretch>
            <a:fillRect/>
          </a:stretch>
        </p:blipFill>
        <p:spPr>
          <a:xfrm>
            <a:off x="1143928" y="2345836"/>
            <a:ext cx="7437865" cy="2809571"/>
          </a:xfrm>
          <a:prstGeom prst="rect">
            <a:avLst/>
          </a:prstGeom>
        </p:spPr>
      </p:pic>
      <p:sp>
        <p:nvSpPr>
          <p:cNvPr id="6" name="Content Placeholder 1">
            <a:extLst>
              <a:ext uri="{FF2B5EF4-FFF2-40B4-BE49-F238E27FC236}">
                <a16:creationId xmlns:a16="http://schemas.microsoft.com/office/drawing/2014/main" id="{20473AE5-89AB-959F-CA10-1B6A2F0BCF0E}"/>
              </a:ext>
            </a:extLst>
          </p:cNvPr>
          <p:cNvSpPr txBox="1">
            <a:spLocks/>
          </p:cNvSpPr>
          <p:nvPr/>
        </p:nvSpPr>
        <p:spPr>
          <a:xfrm>
            <a:off x="1296328" y="1818239"/>
            <a:ext cx="7437863" cy="60809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Added language emphasizing the importance of the seller completing the disclosure accurately</a:t>
            </a:r>
          </a:p>
        </p:txBody>
      </p:sp>
    </p:spTree>
    <p:extLst>
      <p:ext uri="{BB962C8B-B14F-4D97-AF65-F5344CB8AC3E}">
        <p14:creationId xmlns:p14="http://schemas.microsoft.com/office/powerpoint/2010/main" val="145040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29C04-B355-088E-43C3-8FFAB0E60064}"/>
              </a:ext>
            </a:extLst>
          </p:cNvPr>
          <p:cNvSpPr>
            <a:spLocks noGrp="1"/>
          </p:cNvSpPr>
          <p:nvPr>
            <p:ph type="title"/>
          </p:nvPr>
        </p:nvSpPr>
        <p:spPr/>
        <p:txBody>
          <a:bodyPr/>
          <a:lstStyle/>
          <a:p>
            <a:r>
              <a:rPr lang="en-US" dirty="0"/>
              <a:t>F322 Community Association Disclosure </a:t>
            </a:r>
          </a:p>
        </p:txBody>
      </p:sp>
      <p:sp>
        <p:nvSpPr>
          <p:cNvPr id="3" name="Content Placeholder 2">
            <a:extLst>
              <a:ext uri="{FF2B5EF4-FFF2-40B4-BE49-F238E27FC236}">
                <a16:creationId xmlns:a16="http://schemas.microsoft.com/office/drawing/2014/main" id="{48ABED8B-5F58-4ADC-C0CE-4483453AC628}"/>
              </a:ext>
            </a:extLst>
          </p:cNvPr>
          <p:cNvSpPr>
            <a:spLocks noGrp="1"/>
          </p:cNvSpPr>
          <p:nvPr>
            <p:ph idx="1"/>
          </p:nvPr>
        </p:nvSpPr>
        <p:spPr>
          <a:xfrm>
            <a:off x="433059" y="1422402"/>
            <a:ext cx="11325884" cy="859071"/>
          </a:xfrm>
        </p:spPr>
        <p:txBody>
          <a:bodyPr/>
          <a:lstStyle/>
          <a:p>
            <a:r>
              <a:rPr lang="en-US" dirty="0"/>
              <a:t>Previously there was a section under A6 for other association expenses.  That was moved to be part of A(3) </a:t>
            </a:r>
            <a:r>
              <a:rPr lang="en-US" u="sng" dirty="0"/>
              <a:t>Annual Regular Assessments (“Association Dues”)</a:t>
            </a:r>
            <a:r>
              <a:rPr lang="en-US" dirty="0"/>
              <a:t> </a:t>
            </a:r>
          </a:p>
        </p:txBody>
      </p:sp>
      <p:pic>
        <p:nvPicPr>
          <p:cNvPr id="5" name="Picture 4">
            <a:extLst>
              <a:ext uri="{FF2B5EF4-FFF2-40B4-BE49-F238E27FC236}">
                <a16:creationId xmlns:a16="http://schemas.microsoft.com/office/drawing/2014/main" id="{06EB4882-BF74-9E94-4BBD-B6A6B163A618}"/>
              </a:ext>
            </a:extLst>
          </p:cNvPr>
          <p:cNvPicPr>
            <a:picLocks noChangeAspect="1"/>
          </p:cNvPicPr>
          <p:nvPr/>
        </p:nvPicPr>
        <p:blipFill>
          <a:blip r:embed="rId2"/>
          <a:stretch>
            <a:fillRect/>
          </a:stretch>
        </p:blipFill>
        <p:spPr>
          <a:xfrm>
            <a:off x="1627335" y="2448047"/>
            <a:ext cx="8647619" cy="1961905"/>
          </a:xfrm>
          <a:prstGeom prst="rect">
            <a:avLst/>
          </a:prstGeom>
        </p:spPr>
      </p:pic>
    </p:spTree>
    <p:extLst>
      <p:ext uri="{BB962C8B-B14F-4D97-AF65-F5344CB8AC3E}">
        <p14:creationId xmlns:p14="http://schemas.microsoft.com/office/powerpoint/2010/main" val="4739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90961-1BF6-0220-E25B-85631A6C3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22E7B-CD0A-BDB5-B1A0-11B55C25F019}"/>
              </a:ext>
            </a:extLst>
          </p:cNvPr>
          <p:cNvSpPr>
            <a:spLocks noGrp="1"/>
          </p:cNvSpPr>
          <p:nvPr>
            <p:ph type="title"/>
          </p:nvPr>
        </p:nvSpPr>
        <p:spPr/>
        <p:txBody>
          <a:bodyPr/>
          <a:lstStyle/>
          <a:p>
            <a:r>
              <a:rPr lang="en-US" dirty="0"/>
              <a:t>F322 Community Association Disclosure </a:t>
            </a:r>
          </a:p>
        </p:txBody>
      </p:sp>
      <p:sp>
        <p:nvSpPr>
          <p:cNvPr id="3" name="Content Placeholder 2">
            <a:extLst>
              <a:ext uri="{FF2B5EF4-FFF2-40B4-BE49-F238E27FC236}">
                <a16:creationId xmlns:a16="http://schemas.microsoft.com/office/drawing/2014/main" id="{260A9EC1-922A-B78E-4084-36ABBFCFF075}"/>
              </a:ext>
            </a:extLst>
          </p:cNvPr>
          <p:cNvSpPr>
            <a:spLocks noGrp="1"/>
          </p:cNvSpPr>
          <p:nvPr>
            <p:ph idx="1"/>
          </p:nvPr>
        </p:nvSpPr>
        <p:spPr>
          <a:xfrm>
            <a:off x="433059" y="1422402"/>
            <a:ext cx="11325884" cy="859071"/>
          </a:xfrm>
        </p:spPr>
        <p:txBody>
          <a:bodyPr/>
          <a:lstStyle/>
          <a:p>
            <a:pPr marL="0" indent="0">
              <a:buNone/>
            </a:pPr>
            <a:r>
              <a:rPr lang="en-US" u="sng" dirty="0"/>
              <a:t>Special Assessments </a:t>
            </a:r>
          </a:p>
        </p:txBody>
      </p:sp>
      <p:pic>
        <p:nvPicPr>
          <p:cNvPr id="6" name="Picture 5">
            <a:extLst>
              <a:ext uri="{FF2B5EF4-FFF2-40B4-BE49-F238E27FC236}">
                <a16:creationId xmlns:a16="http://schemas.microsoft.com/office/drawing/2014/main" id="{3C007948-D4B1-7BD5-9852-22E0A0985A5A}"/>
              </a:ext>
            </a:extLst>
          </p:cNvPr>
          <p:cNvPicPr>
            <a:picLocks noChangeAspect="1"/>
          </p:cNvPicPr>
          <p:nvPr/>
        </p:nvPicPr>
        <p:blipFill>
          <a:blip r:embed="rId2"/>
          <a:stretch>
            <a:fillRect/>
          </a:stretch>
        </p:blipFill>
        <p:spPr>
          <a:xfrm>
            <a:off x="433057" y="2019476"/>
            <a:ext cx="5578444" cy="1140345"/>
          </a:xfrm>
          <a:prstGeom prst="rect">
            <a:avLst/>
          </a:prstGeom>
        </p:spPr>
      </p:pic>
      <p:pic>
        <p:nvPicPr>
          <p:cNvPr id="8" name="Picture 7">
            <a:extLst>
              <a:ext uri="{FF2B5EF4-FFF2-40B4-BE49-F238E27FC236}">
                <a16:creationId xmlns:a16="http://schemas.microsoft.com/office/drawing/2014/main" id="{CFB13863-8816-E0D5-2718-E7965AABE39E}"/>
              </a:ext>
            </a:extLst>
          </p:cNvPr>
          <p:cNvPicPr>
            <a:picLocks noChangeAspect="1"/>
          </p:cNvPicPr>
          <p:nvPr/>
        </p:nvPicPr>
        <p:blipFill>
          <a:blip r:embed="rId3"/>
          <a:stretch>
            <a:fillRect/>
          </a:stretch>
        </p:blipFill>
        <p:spPr>
          <a:xfrm>
            <a:off x="3808617" y="2621392"/>
            <a:ext cx="7916267" cy="1001508"/>
          </a:xfrm>
          <a:prstGeom prst="rect">
            <a:avLst/>
          </a:prstGeom>
        </p:spPr>
      </p:pic>
      <p:sp>
        <p:nvSpPr>
          <p:cNvPr id="9" name="Content Placeholder 2">
            <a:extLst>
              <a:ext uri="{FF2B5EF4-FFF2-40B4-BE49-F238E27FC236}">
                <a16:creationId xmlns:a16="http://schemas.microsoft.com/office/drawing/2014/main" id="{5306C38A-19C3-B152-827F-F8429675A063}"/>
              </a:ext>
            </a:extLst>
          </p:cNvPr>
          <p:cNvSpPr txBox="1">
            <a:spLocks/>
          </p:cNvSpPr>
          <p:nvPr/>
        </p:nvSpPr>
        <p:spPr>
          <a:xfrm>
            <a:off x="7528693" y="3736258"/>
            <a:ext cx="4476444" cy="2833706"/>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A(4)(d) was removed (you don’t want a negotiable term in a disclosure) and now under B(4)(d) </a:t>
            </a:r>
            <a:r>
              <a:rPr lang="en-US" u="sng" dirty="0"/>
              <a:t>Special Assessments Arising after Binding Agreement Date and Prior to Closing</a:t>
            </a:r>
            <a:r>
              <a:rPr lang="en-US" dirty="0"/>
              <a:t>, if Buyer’s portion of the Special Assessment exceeds the sum of the disclosed annual Association Dues, the Buyer has the right to terminate within 5 days. </a:t>
            </a:r>
          </a:p>
        </p:txBody>
      </p:sp>
      <p:pic>
        <p:nvPicPr>
          <p:cNvPr id="11" name="Picture 10">
            <a:extLst>
              <a:ext uri="{FF2B5EF4-FFF2-40B4-BE49-F238E27FC236}">
                <a16:creationId xmlns:a16="http://schemas.microsoft.com/office/drawing/2014/main" id="{30F8C46F-025F-699C-3C50-EE7B5AEE5FA9}"/>
              </a:ext>
            </a:extLst>
          </p:cNvPr>
          <p:cNvPicPr>
            <a:picLocks noChangeAspect="1"/>
          </p:cNvPicPr>
          <p:nvPr/>
        </p:nvPicPr>
        <p:blipFill>
          <a:blip r:embed="rId4"/>
          <a:stretch>
            <a:fillRect/>
          </a:stretch>
        </p:blipFill>
        <p:spPr>
          <a:xfrm>
            <a:off x="186863" y="3818745"/>
            <a:ext cx="7243508" cy="2441724"/>
          </a:xfrm>
          <a:prstGeom prst="rect">
            <a:avLst/>
          </a:prstGeom>
        </p:spPr>
      </p:pic>
    </p:spTree>
    <p:extLst>
      <p:ext uri="{BB962C8B-B14F-4D97-AF65-F5344CB8AC3E}">
        <p14:creationId xmlns:p14="http://schemas.microsoft.com/office/powerpoint/2010/main" val="37599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563718-5D74-9FEC-1B89-9F89BA45358C}"/>
              </a:ext>
            </a:extLst>
          </p:cNvPr>
          <p:cNvSpPr>
            <a:spLocks noGrp="1"/>
          </p:cNvSpPr>
          <p:nvPr>
            <p:ph type="body" sz="half" idx="2"/>
          </p:nvPr>
        </p:nvSpPr>
        <p:spPr/>
        <p:txBody>
          <a:bodyPr>
            <a:normAutofit/>
          </a:bodyPr>
          <a:lstStyle/>
          <a:p>
            <a:r>
              <a:rPr lang="en-US" sz="2400" dirty="0"/>
              <a:t>F331 Unsafe Property Disclosure and Hold Harmless Agreement </a:t>
            </a:r>
          </a:p>
        </p:txBody>
      </p:sp>
      <p:sp>
        <p:nvSpPr>
          <p:cNvPr id="4" name="Title 3">
            <a:extLst>
              <a:ext uri="{FF2B5EF4-FFF2-40B4-BE49-F238E27FC236}">
                <a16:creationId xmlns:a16="http://schemas.microsoft.com/office/drawing/2014/main" id="{0A62B964-C684-3D9F-C175-5152E86C80DC}"/>
              </a:ext>
            </a:extLst>
          </p:cNvPr>
          <p:cNvSpPr>
            <a:spLocks noGrp="1"/>
          </p:cNvSpPr>
          <p:nvPr>
            <p:ph type="title"/>
          </p:nvPr>
        </p:nvSpPr>
        <p:spPr/>
        <p:txBody>
          <a:bodyPr/>
          <a:lstStyle/>
          <a:p>
            <a:r>
              <a:rPr lang="en-US" dirty="0"/>
              <a:t>New Form! </a:t>
            </a:r>
          </a:p>
        </p:txBody>
      </p:sp>
      <p:pic>
        <p:nvPicPr>
          <p:cNvPr id="7" name="Picture 6">
            <a:extLst>
              <a:ext uri="{FF2B5EF4-FFF2-40B4-BE49-F238E27FC236}">
                <a16:creationId xmlns:a16="http://schemas.microsoft.com/office/drawing/2014/main" id="{BCC0ECC7-8159-66EF-1648-DB3AD064F4A6}"/>
              </a:ext>
            </a:extLst>
          </p:cNvPr>
          <p:cNvPicPr>
            <a:picLocks noChangeAspect="1"/>
          </p:cNvPicPr>
          <p:nvPr/>
        </p:nvPicPr>
        <p:blipFill>
          <a:blip r:embed="rId2"/>
          <a:stretch>
            <a:fillRect/>
          </a:stretch>
        </p:blipFill>
        <p:spPr>
          <a:xfrm>
            <a:off x="6600761" y="298764"/>
            <a:ext cx="4505898" cy="5916440"/>
          </a:xfrm>
          <a:prstGeom prst="rect">
            <a:avLst/>
          </a:prstGeom>
        </p:spPr>
      </p:pic>
    </p:spTree>
    <p:extLst>
      <p:ext uri="{BB962C8B-B14F-4D97-AF65-F5344CB8AC3E}">
        <p14:creationId xmlns:p14="http://schemas.microsoft.com/office/powerpoint/2010/main" val="236393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9A1D-75EF-47AA-CEF6-89A3643F1B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2CE21E4-F0DF-D2C4-A2CE-501DA28C2EF9}"/>
              </a:ext>
            </a:extLst>
          </p:cNvPr>
          <p:cNvSpPr>
            <a:spLocks noGrp="1"/>
          </p:cNvSpPr>
          <p:nvPr>
            <p:ph type="body" sz="half" idx="2"/>
          </p:nvPr>
        </p:nvSpPr>
        <p:spPr/>
        <p:txBody>
          <a:bodyPr>
            <a:normAutofit/>
          </a:bodyPr>
          <a:lstStyle/>
          <a:p>
            <a:r>
              <a:rPr lang="en-US" sz="2400" dirty="0"/>
              <a:t>F334 Buying Property Sight Unseen Disclosure and Waiver</a:t>
            </a:r>
          </a:p>
        </p:txBody>
      </p:sp>
      <p:sp>
        <p:nvSpPr>
          <p:cNvPr id="4" name="Title 3">
            <a:extLst>
              <a:ext uri="{FF2B5EF4-FFF2-40B4-BE49-F238E27FC236}">
                <a16:creationId xmlns:a16="http://schemas.microsoft.com/office/drawing/2014/main" id="{5389AEF3-2ACF-D624-6226-0C45EB32D356}"/>
              </a:ext>
            </a:extLst>
          </p:cNvPr>
          <p:cNvSpPr>
            <a:spLocks noGrp="1"/>
          </p:cNvSpPr>
          <p:nvPr>
            <p:ph type="title"/>
          </p:nvPr>
        </p:nvSpPr>
        <p:spPr/>
        <p:txBody>
          <a:bodyPr/>
          <a:lstStyle/>
          <a:p>
            <a:r>
              <a:rPr lang="en-US" dirty="0"/>
              <a:t>New Form! </a:t>
            </a:r>
          </a:p>
        </p:txBody>
      </p:sp>
      <p:pic>
        <p:nvPicPr>
          <p:cNvPr id="5" name="Picture 4">
            <a:extLst>
              <a:ext uri="{FF2B5EF4-FFF2-40B4-BE49-F238E27FC236}">
                <a16:creationId xmlns:a16="http://schemas.microsoft.com/office/drawing/2014/main" id="{85639D38-F574-AD43-CB70-67AED3419ADB}"/>
              </a:ext>
            </a:extLst>
          </p:cNvPr>
          <p:cNvPicPr>
            <a:picLocks noChangeAspect="1"/>
          </p:cNvPicPr>
          <p:nvPr/>
        </p:nvPicPr>
        <p:blipFill>
          <a:blip r:embed="rId2"/>
          <a:stretch>
            <a:fillRect/>
          </a:stretch>
        </p:blipFill>
        <p:spPr>
          <a:xfrm>
            <a:off x="6402029" y="162962"/>
            <a:ext cx="4593503" cy="6079402"/>
          </a:xfrm>
          <a:prstGeom prst="rect">
            <a:avLst/>
          </a:prstGeom>
        </p:spPr>
      </p:pic>
    </p:spTree>
    <p:extLst>
      <p:ext uri="{BB962C8B-B14F-4D97-AF65-F5344CB8AC3E}">
        <p14:creationId xmlns:p14="http://schemas.microsoft.com/office/powerpoint/2010/main" val="50289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3676B3-139A-C2B0-3EBD-4F609159773D}"/>
              </a:ext>
            </a:extLst>
          </p:cNvPr>
          <p:cNvSpPr>
            <a:spLocks noGrp="1"/>
          </p:cNvSpPr>
          <p:nvPr>
            <p:ph type="title"/>
          </p:nvPr>
        </p:nvSpPr>
        <p:spPr>
          <a:xfrm>
            <a:off x="253497" y="437555"/>
            <a:ext cx="4861711" cy="1964932"/>
          </a:xfrm>
        </p:spPr>
        <p:txBody>
          <a:bodyPr/>
          <a:lstStyle/>
          <a:p>
            <a:r>
              <a:rPr lang="en-US" dirty="0"/>
              <a:t>F401 No Financing Contingency Exhibit</a:t>
            </a:r>
          </a:p>
        </p:txBody>
      </p:sp>
      <p:pic>
        <p:nvPicPr>
          <p:cNvPr id="6" name="Picture 5">
            <a:extLst>
              <a:ext uri="{FF2B5EF4-FFF2-40B4-BE49-F238E27FC236}">
                <a16:creationId xmlns:a16="http://schemas.microsoft.com/office/drawing/2014/main" id="{D23D5D9C-AA76-D7BB-4638-CE2051E92291}"/>
              </a:ext>
            </a:extLst>
          </p:cNvPr>
          <p:cNvPicPr>
            <a:picLocks noChangeAspect="1"/>
          </p:cNvPicPr>
          <p:nvPr/>
        </p:nvPicPr>
        <p:blipFill>
          <a:blip r:embed="rId2"/>
          <a:stretch>
            <a:fillRect/>
          </a:stretch>
        </p:blipFill>
        <p:spPr>
          <a:xfrm>
            <a:off x="6605230" y="332232"/>
            <a:ext cx="4449543" cy="5816851"/>
          </a:xfrm>
          <a:prstGeom prst="rect">
            <a:avLst/>
          </a:prstGeom>
        </p:spPr>
      </p:pic>
    </p:spTree>
    <p:extLst>
      <p:ext uri="{BB962C8B-B14F-4D97-AF65-F5344CB8AC3E}">
        <p14:creationId xmlns:p14="http://schemas.microsoft.com/office/powerpoint/2010/main" val="212109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15AAD-0CEC-C096-38C9-8BDAEC2349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FAA2E6-A89C-81B2-D81C-3F19B8FAAF9B}"/>
              </a:ext>
            </a:extLst>
          </p:cNvPr>
          <p:cNvSpPr>
            <a:spLocks noGrp="1"/>
          </p:cNvSpPr>
          <p:nvPr>
            <p:ph idx="1"/>
          </p:nvPr>
        </p:nvSpPr>
        <p:spPr/>
        <p:txBody>
          <a:bodyPr>
            <a:normAutofit/>
          </a:bodyPr>
          <a:lstStyle/>
          <a:p>
            <a:pPr marL="0" indent="0">
              <a:buNone/>
            </a:pPr>
            <a:r>
              <a:rPr lang="en-US" dirty="0"/>
              <a:t>A(3)(d) </a:t>
            </a:r>
            <a:r>
              <a:rPr lang="en-US" u="sng" dirty="0"/>
              <a:t>MLS Marketing Options </a:t>
            </a:r>
          </a:p>
          <a:p>
            <a:pPr marL="0" indent="0">
              <a:buNone/>
            </a:pPr>
            <a:r>
              <a:rPr lang="en-US" dirty="0"/>
              <a:t>New Paragraph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9" name="Text Placeholder 8">
            <a:extLst>
              <a:ext uri="{FF2B5EF4-FFF2-40B4-BE49-F238E27FC236}">
                <a16:creationId xmlns:a16="http://schemas.microsoft.com/office/drawing/2014/main" id="{817E887A-0A88-C6EB-CD7F-7FD07EA18583}"/>
              </a:ext>
            </a:extLst>
          </p:cNvPr>
          <p:cNvSpPr>
            <a:spLocks noGrp="1"/>
          </p:cNvSpPr>
          <p:nvPr>
            <p:ph type="body" sz="half" idx="2"/>
          </p:nvPr>
        </p:nvSpPr>
        <p:spPr>
          <a:xfrm>
            <a:off x="731127" y="2578607"/>
            <a:ext cx="4037723" cy="3340929"/>
          </a:xfrm>
        </p:spPr>
        <p:txBody>
          <a:bodyPr/>
          <a:lstStyle/>
          <a:p>
            <a:r>
              <a:rPr lang="en-US" dirty="0"/>
              <a:t>A(3)(d) </a:t>
            </a:r>
            <a:r>
              <a:rPr lang="en-US" u="sng" dirty="0"/>
              <a:t>MLS Marketing Options </a:t>
            </a:r>
          </a:p>
          <a:p>
            <a:r>
              <a:rPr lang="en-US" dirty="0"/>
              <a:t>New Paragraph </a:t>
            </a:r>
          </a:p>
          <a:p>
            <a:endParaRPr lang="en-US" dirty="0"/>
          </a:p>
          <a:p>
            <a:r>
              <a:rPr lang="en-US" dirty="0"/>
              <a:t>Options not selected do not become part of the Agreement.  There is no default option so you must make a selection! </a:t>
            </a:r>
          </a:p>
          <a:p>
            <a:endParaRPr lang="en-US" dirty="0"/>
          </a:p>
        </p:txBody>
      </p:sp>
      <p:sp>
        <p:nvSpPr>
          <p:cNvPr id="2" name="Title 1">
            <a:extLst>
              <a:ext uri="{FF2B5EF4-FFF2-40B4-BE49-F238E27FC236}">
                <a16:creationId xmlns:a16="http://schemas.microsoft.com/office/drawing/2014/main" id="{F67F7A4D-A6BE-CB80-5BB9-21B23B34F897}"/>
              </a:ext>
            </a:extLst>
          </p:cNvPr>
          <p:cNvSpPr>
            <a:spLocks noGrp="1"/>
          </p:cNvSpPr>
          <p:nvPr>
            <p:ph type="title"/>
          </p:nvPr>
        </p:nvSpPr>
        <p:spPr>
          <a:xfrm>
            <a:off x="731127" y="603503"/>
            <a:ext cx="4037723" cy="1726555"/>
          </a:xfrm>
        </p:spPr>
        <p:txBody>
          <a:bodyPr>
            <a:noAutofit/>
          </a:bodyPr>
          <a:lstStyle/>
          <a:p>
            <a:r>
              <a:rPr lang="en-US" sz="3200" dirty="0"/>
              <a:t>F101 Exclusive Seller Brokerage Engagement Agreement </a:t>
            </a:r>
          </a:p>
        </p:txBody>
      </p:sp>
      <p:pic>
        <p:nvPicPr>
          <p:cNvPr id="5" name="Picture 4">
            <a:extLst>
              <a:ext uri="{FF2B5EF4-FFF2-40B4-BE49-F238E27FC236}">
                <a16:creationId xmlns:a16="http://schemas.microsoft.com/office/drawing/2014/main" id="{49F61C36-0E6D-8BFB-170C-FD6FB123528D}"/>
              </a:ext>
            </a:extLst>
          </p:cNvPr>
          <p:cNvPicPr>
            <a:picLocks noChangeAspect="1"/>
          </p:cNvPicPr>
          <p:nvPr/>
        </p:nvPicPr>
        <p:blipFill>
          <a:blip r:embed="rId2"/>
          <a:stretch>
            <a:fillRect/>
          </a:stretch>
        </p:blipFill>
        <p:spPr>
          <a:xfrm>
            <a:off x="5424749" y="1699328"/>
            <a:ext cx="6666667" cy="3209524"/>
          </a:xfrm>
          <a:prstGeom prst="rect">
            <a:avLst/>
          </a:prstGeom>
        </p:spPr>
      </p:pic>
    </p:spTree>
    <p:extLst>
      <p:ext uri="{BB962C8B-B14F-4D97-AF65-F5344CB8AC3E}">
        <p14:creationId xmlns:p14="http://schemas.microsoft.com/office/powerpoint/2010/main" val="166132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C1B2-8E6D-9806-5FE4-88139F9B5381}"/>
              </a:ext>
            </a:extLst>
          </p:cNvPr>
          <p:cNvSpPr>
            <a:spLocks noGrp="1"/>
          </p:cNvSpPr>
          <p:nvPr>
            <p:ph type="title"/>
          </p:nvPr>
        </p:nvSpPr>
        <p:spPr/>
        <p:txBody>
          <a:bodyPr/>
          <a:lstStyle/>
          <a:p>
            <a:r>
              <a:rPr lang="en-US" dirty="0"/>
              <a:t>F401 No Financing Contingency Exhibit</a:t>
            </a:r>
          </a:p>
        </p:txBody>
      </p:sp>
      <p:sp>
        <p:nvSpPr>
          <p:cNvPr id="3" name="Content Placeholder 2">
            <a:extLst>
              <a:ext uri="{FF2B5EF4-FFF2-40B4-BE49-F238E27FC236}">
                <a16:creationId xmlns:a16="http://schemas.microsoft.com/office/drawing/2014/main" id="{CBB7D1AF-1413-FD1E-156A-05C5333EFA29}"/>
              </a:ext>
            </a:extLst>
          </p:cNvPr>
          <p:cNvSpPr>
            <a:spLocks noGrp="1"/>
          </p:cNvSpPr>
          <p:nvPr>
            <p:ph idx="1"/>
          </p:nvPr>
        </p:nvSpPr>
        <p:spPr>
          <a:xfrm>
            <a:off x="433059" y="1685925"/>
            <a:ext cx="6243966" cy="4754563"/>
          </a:xfrm>
        </p:spPr>
        <p:txBody>
          <a:bodyPr>
            <a:normAutofit fontScale="92500" lnSpcReduction="20000"/>
          </a:bodyPr>
          <a:lstStyle/>
          <a:p>
            <a:pPr marL="0" indent="0">
              <a:buNone/>
            </a:pPr>
            <a:r>
              <a:rPr lang="en-US" dirty="0">
                <a:solidFill>
                  <a:srgbClr val="FF0000"/>
                </a:solidFill>
              </a:rPr>
              <a:t>New</a:t>
            </a:r>
            <a:r>
              <a:rPr lang="en-US" dirty="0"/>
              <a:t> paragraph 6 – </a:t>
            </a:r>
            <a:r>
              <a:rPr lang="en-US" u="sng" dirty="0"/>
              <a:t>Special Approval if Property is a Condominium or Subject to a Master Insurance Policy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To be used if 1(B) is selected.  It matches the condo contingency found in other financing exhibits. </a:t>
            </a:r>
          </a:p>
          <a:p>
            <a:pPr marL="0" indent="0">
              <a:buNone/>
            </a:pPr>
            <a:endParaRPr lang="en-US" dirty="0"/>
          </a:p>
          <a:p>
            <a:pPr marL="0" indent="0">
              <a:buNone/>
            </a:pPr>
            <a:r>
              <a:rPr lang="en-US" dirty="0"/>
              <a:t>However unlike the other financing contingencies in the F401 you must affirmatively check the box to make it part of the agreement. </a:t>
            </a:r>
          </a:p>
          <a:p>
            <a:pPr marL="0" indent="0">
              <a:buNone/>
            </a:pPr>
            <a:endParaRPr lang="en-US" dirty="0"/>
          </a:p>
          <a:p>
            <a:pPr marL="0" indent="0">
              <a:buNone/>
            </a:pPr>
            <a:r>
              <a:rPr lang="en-US" dirty="0"/>
              <a:t>Remember, this contingency runs until Closing! </a:t>
            </a:r>
          </a:p>
          <a:p>
            <a:pPr marL="0" indent="0">
              <a:buNone/>
            </a:pPr>
            <a:endParaRPr lang="en-US" dirty="0"/>
          </a:p>
        </p:txBody>
      </p:sp>
      <p:pic>
        <p:nvPicPr>
          <p:cNvPr id="3074" name="Picture 2" descr="Insurance Memes: 75+ of the Best Insurance Memes by Topic">
            <a:extLst>
              <a:ext uri="{FF2B5EF4-FFF2-40B4-BE49-F238E27FC236}">
                <a16:creationId xmlns:a16="http://schemas.microsoft.com/office/drawing/2014/main" id="{B8B801E2-C2A2-C314-2788-FD9C1DC03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1685925"/>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AD61672-7D32-0082-15DD-3C82E86151A4}"/>
              </a:ext>
            </a:extLst>
          </p:cNvPr>
          <p:cNvPicPr>
            <a:picLocks noChangeAspect="1"/>
          </p:cNvPicPr>
          <p:nvPr/>
        </p:nvPicPr>
        <p:blipFill>
          <a:blip r:embed="rId3"/>
          <a:stretch>
            <a:fillRect/>
          </a:stretch>
        </p:blipFill>
        <p:spPr>
          <a:xfrm>
            <a:off x="217283" y="2705615"/>
            <a:ext cx="6953743" cy="1186853"/>
          </a:xfrm>
          <a:prstGeom prst="rect">
            <a:avLst/>
          </a:prstGeom>
        </p:spPr>
      </p:pic>
    </p:spTree>
    <p:extLst>
      <p:ext uri="{BB962C8B-B14F-4D97-AF65-F5344CB8AC3E}">
        <p14:creationId xmlns:p14="http://schemas.microsoft.com/office/powerpoint/2010/main" val="11582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1B38F-9E29-0BAC-28FB-0E7D63FF13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E9C89D-8387-B59C-8F8F-35F15A1E943D}"/>
              </a:ext>
            </a:extLst>
          </p:cNvPr>
          <p:cNvSpPr>
            <a:spLocks noGrp="1"/>
          </p:cNvSpPr>
          <p:nvPr>
            <p:ph type="title"/>
          </p:nvPr>
        </p:nvSpPr>
        <p:spPr>
          <a:xfrm>
            <a:off x="307818" y="763480"/>
            <a:ext cx="4925085" cy="1964932"/>
          </a:xfrm>
        </p:spPr>
        <p:txBody>
          <a:bodyPr/>
          <a:lstStyle/>
          <a:p>
            <a:r>
              <a:rPr lang="en-US" dirty="0"/>
              <a:t>F404 Conventional Loan Contingency Exhibit</a:t>
            </a:r>
          </a:p>
        </p:txBody>
      </p:sp>
      <p:pic>
        <p:nvPicPr>
          <p:cNvPr id="3" name="Picture 2">
            <a:extLst>
              <a:ext uri="{FF2B5EF4-FFF2-40B4-BE49-F238E27FC236}">
                <a16:creationId xmlns:a16="http://schemas.microsoft.com/office/drawing/2014/main" id="{AE80971B-A17A-96AC-A525-4773132D651A}"/>
              </a:ext>
            </a:extLst>
          </p:cNvPr>
          <p:cNvPicPr>
            <a:picLocks noChangeAspect="1"/>
          </p:cNvPicPr>
          <p:nvPr/>
        </p:nvPicPr>
        <p:blipFill>
          <a:blip r:embed="rId2"/>
          <a:stretch>
            <a:fillRect/>
          </a:stretch>
        </p:blipFill>
        <p:spPr>
          <a:xfrm>
            <a:off x="6652245" y="262549"/>
            <a:ext cx="4472299" cy="5934547"/>
          </a:xfrm>
          <a:prstGeom prst="rect">
            <a:avLst/>
          </a:prstGeom>
        </p:spPr>
      </p:pic>
    </p:spTree>
    <p:extLst>
      <p:ext uri="{BB962C8B-B14F-4D97-AF65-F5344CB8AC3E}">
        <p14:creationId xmlns:p14="http://schemas.microsoft.com/office/powerpoint/2010/main" val="29231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C34D8E-A1F4-9562-AA9E-88F70FFE7F7C}"/>
              </a:ext>
            </a:extLst>
          </p:cNvPr>
          <p:cNvPicPr>
            <a:picLocks noChangeAspect="1"/>
          </p:cNvPicPr>
          <p:nvPr/>
        </p:nvPicPr>
        <p:blipFill>
          <a:blip r:embed="rId3"/>
          <a:stretch>
            <a:fillRect/>
          </a:stretch>
        </p:blipFill>
        <p:spPr>
          <a:xfrm>
            <a:off x="5548758" y="2181886"/>
            <a:ext cx="6643242" cy="2192268"/>
          </a:xfrm>
          <a:prstGeom prst="rect">
            <a:avLst/>
          </a:prstGeom>
          <a:noFill/>
        </p:spPr>
      </p:pic>
      <p:sp>
        <p:nvSpPr>
          <p:cNvPr id="3" name="Content Placeholder 2">
            <a:extLst>
              <a:ext uri="{FF2B5EF4-FFF2-40B4-BE49-F238E27FC236}">
                <a16:creationId xmlns:a16="http://schemas.microsoft.com/office/drawing/2014/main" id="{CBB7D1AF-1413-FD1E-156A-05C5333EFA29}"/>
              </a:ext>
            </a:extLst>
          </p:cNvPr>
          <p:cNvSpPr>
            <a:spLocks noGrp="1"/>
          </p:cNvSpPr>
          <p:nvPr>
            <p:ph type="body" sz="half" idx="2"/>
          </p:nvPr>
        </p:nvSpPr>
        <p:spPr>
          <a:xfrm>
            <a:off x="731127" y="2525917"/>
            <a:ext cx="4037723" cy="3393620"/>
          </a:xfrm>
        </p:spPr>
        <p:txBody>
          <a:bodyPr>
            <a:normAutofit/>
          </a:bodyPr>
          <a:lstStyle/>
          <a:p>
            <a:pPr marL="0" indent="0">
              <a:buNone/>
            </a:pPr>
            <a:r>
              <a:rPr lang="en-US" sz="1400" dirty="0"/>
              <a:t>Paragraph 8 – </a:t>
            </a:r>
            <a:r>
              <a:rPr lang="en-US" sz="1400" u="sng" dirty="0"/>
              <a:t>Use of Approved Lender and Loan Denial Letter</a:t>
            </a:r>
            <a:r>
              <a:rPr lang="en-US" sz="1400" dirty="0"/>
              <a:t>– </a:t>
            </a:r>
          </a:p>
          <a:p>
            <a:pPr marL="0" indent="0">
              <a:buNone/>
            </a:pPr>
            <a:r>
              <a:rPr lang="en-US" sz="1400" dirty="0"/>
              <a:t>The loan denial letter must state the basis for the loan denial.</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r>
              <a:rPr lang="en-US" sz="1400" dirty="0"/>
              <a:t>Universal Change: F407, F410, F413</a:t>
            </a:r>
          </a:p>
        </p:txBody>
      </p:sp>
      <p:sp>
        <p:nvSpPr>
          <p:cNvPr id="2" name="Title 1">
            <a:extLst>
              <a:ext uri="{FF2B5EF4-FFF2-40B4-BE49-F238E27FC236}">
                <a16:creationId xmlns:a16="http://schemas.microsoft.com/office/drawing/2014/main" id="{4B91C1B2-8E6D-9806-5FE4-88139F9B5381}"/>
              </a:ext>
            </a:extLst>
          </p:cNvPr>
          <p:cNvSpPr>
            <a:spLocks noGrp="1"/>
          </p:cNvSpPr>
          <p:nvPr>
            <p:ph type="title"/>
          </p:nvPr>
        </p:nvSpPr>
        <p:spPr>
          <a:xfrm>
            <a:off x="731127" y="365127"/>
            <a:ext cx="4037723" cy="1964932"/>
          </a:xfrm>
        </p:spPr>
        <p:txBody>
          <a:bodyPr anchor="b">
            <a:normAutofit/>
          </a:bodyPr>
          <a:lstStyle/>
          <a:p>
            <a:r>
              <a:rPr lang="en-US" dirty="0"/>
              <a:t>F404 Conventional Loan Contingency Exhibit </a:t>
            </a:r>
          </a:p>
        </p:txBody>
      </p:sp>
    </p:spTree>
    <p:extLst>
      <p:ext uri="{BB962C8B-B14F-4D97-AF65-F5344CB8AC3E}">
        <p14:creationId xmlns:p14="http://schemas.microsoft.com/office/powerpoint/2010/main" val="34439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B7D1AF-1413-FD1E-156A-05C5333EFA29}"/>
              </a:ext>
            </a:extLst>
          </p:cNvPr>
          <p:cNvSpPr>
            <a:spLocks noGrp="1"/>
          </p:cNvSpPr>
          <p:nvPr>
            <p:ph idx="1"/>
          </p:nvPr>
        </p:nvSpPr>
        <p:spPr>
          <a:xfrm>
            <a:off x="190124" y="3076833"/>
            <a:ext cx="4508626" cy="3027396"/>
          </a:xfrm>
        </p:spPr>
        <p:txBody>
          <a:bodyPr>
            <a:noAutofit/>
          </a:bodyPr>
          <a:lstStyle/>
          <a:p>
            <a:pPr marL="0" indent="0">
              <a:buNone/>
            </a:pPr>
            <a:r>
              <a:rPr lang="en-US" sz="1400" dirty="0"/>
              <a:t>Paragraph 10 – </a:t>
            </a:r>
            <a:r>
              <a:rPr lang="en-US" sz="1400" u="sng" dirty="0"/>
              <a:t>Right of Seller to Request Evidence of Buyer’s Ability to Close</a:t>
            </a:r>
            <a:r>
              <a:rPr lang="en-US" sz="1400" dirty="0"/>
              <a:t>  </a:t>
            </a:r>
          </a:p>
          <a:p>
            <a:pPr marL="0" indent="0">
              <a:buNone/>
            </a:pPr>
            <a:r>
              <a:rPr lang="en-US" sz="1400" dirty="0"/>
              <a:t>Buyers previously had 7 days to produce evidence of their ability to close.  That is now reduced to 5 days.</a:t>
            </a:r>
          </a:p>
          <a:p>
            <a:pPr marL="0" indent="0">
              <a:buNone/>
            </a:pPr>
            <a:endParaRPr lang="en-US" sz="1400" dirty="0"/>
          </a:p>
          <a:p>
            <a:pPr marL="0" indent="0">
              <a:buNone/>
            </a:pPr>
            <a:endParaRPr lang="en-US" sz="1400" dirty="0"/>
          </a:p>
          <a:p>
            <a:pPr marL="0" indent="0">
              <a:buNone/>
            </a:pPr>
            <a:r>
              <a:rPr lang="en-US" sz="1400" dirty="0"/>
              <a:t>Paragraph 11 – </a:t>
            </a:r>
            <a:r>
              <a:rPr lang="en-US" sz="1400" u="sng" dirty="0"/>
              <a:t>Seller’s Right to Terminate</a:t>
            </a:r>
          </a:p>
          <a:p>
            <a:pPr marL="0" indent="0">
              <a:buNone/>
            </a:pPr>
            <a:r>
              <a:rPr lang="en-US" sz="1400" dirty="0"/>
              <a:t>Buyer’s right to cure the default was reduced from 3 days to 2 days.</a:t>
            </a:r>
          </a:p>
          <a:p>
            <a:pPr marL="0" indent="0">
              <a:buNone/>
            </a:pPr>
            <a:endParaRPr lang="en-US" sz="1200" dirty="0"/>
          </a:p>
          <a:p>
            <a:pPr marL="0" indent="0">
              <a:buNone/>
            </a:pPr>
            <a:endParaRPr lang="en-US" sz="1200" dirty="0"/>
          </a:p>
          <a:p>
            <a:pPr marL="0" indent="0">
              <a:buNone/>
            </a:pPr>
            <a:r>
              <a:rPr lang="en-US" sz="1200" dirty="0"/>
              <a:t>Universal Change: F407, F410, F413</a:t>
            </a:r>
          </a:p>
        </p:txBody>
      </p:sp>
      <p:sp>
        <p:nvSpPr>
          <p:cNvPr id="2" name="Title 1">
            <a:extLst>
              <a:ext uri="{FF2B5EF4-FFF2-40B4-BE49-F238E27FC236}">
                <a16:creationId xmlns:a16="http://schemas.microsoft.com/office/drawing/2014/main" id="{4B91C1B2-8E6D-9806-5FE4-88139F9B5381}"/>
              </a:ext>
            </a:extLst>
          </p:cNvPr>
          <p:cNvSpPr>
            <a:spLocks noGrp="1"/>
          </p:cNvSpPr>
          <p:nvPr>
            <p:ph type="title"/>
          </p:nvPr>
        </p:nvSpPr>
        <p:spPr>
          <a:xfrm>
            <a:off x="190125" y="513406"/>
            <a:ext cx="5234492" cy="2192724"/>
          </a:xfrm>
        </p:spPr>
        <p:txBody>
          <a:bodyPr anchor="b">
            <a:normAutofit/>
          </a:bodyPr>
          <a:lstStyle/>
          <a:p>
            <a:r>
              <a:rPr lang="en-US" dirty="0"/>
              <a:t>F404 Conventional Loan Contingency Exhibit </a:t>
            </a:r>
          </a:p>
        </p:txBody>
      </p:sp>
      <p:pic>
        <p:nvPicPr>
          <p:cNvPr id="7" name="Picture 6">
            <a:extLst>
              <a:ext uri="{FF2B5EF4-FFF2-40B4-BE49-F238E27FC236}">
                <a16:creationId xmlns:a16="http://schemas.microsoft.com/office/drawing/2014/main" id="{0CB1EC12-094E-8823-89EB-F7148F514CA1}"/>
              </a:ext>
            </a:extLst>
          </p:cNvPr>
          <p:cNvPicPr>
            <a:picLocks noChangeAspect="1"/>
          </p:cNvPicPr>
          <p:nvPr/>
        </p:nvPicPr>
        <p:blipFill>
          <a:blip r:embed="rId3"/>
          <a:stretch>
            <a:fillRect/>
          </a:stretch>
        </p:blipFill>
        <p:spPr>
          <a:xfrm>
            <a:off x="4735802" y="3076833"/>
            <a:ext cx="7266074" cy="1351097"/>
          </a:xfrm>
          <a:prstGeom prst="rect">
            <a:avLst/>
          </a:prstGeom>
        </p:spPr>
      </p:pic>
      <p:pic>
        <p:nvPicPr>
          <p:cNvPr id="9" name="Picture 8">
            <a:extLst>
              <a:ext uri="{FF2B5EF4-FFF2-40B4-BE49-F238E27FC236}">
                <a16:creationId xmlns:a16="http://schemas.microsoft.com/office/drawing/2014/main" id="{6681F784-B21F-2073-0132-1CB9A1F34DC1}"/>
              </a:ext>
            </a:extLst>
          </p:cNvPr>
          <p:cNvPicPr>
            <a:picLocks noChangeAspect="1"/>
          </p:cNvPicPr>
          <p:nvPr/>
        </p:nvPicPr>
        <p:blipFill>
          <a:blip r:embed="rId4"/>
          <a:stretch>
            <a:fillRect/>
          </a:stretch>
        </p:blipFill>
        <p:spPr>
          <a:xfrm>
            <a:off x="4740507" y="4744017"/>
            <a:ext cx="7261369" cy="805082"/>
          </a:xfrm>
          <a:prstGeom prst="rect">
            <a:avLst/>
          </a:prstGeom>
        </p:spPr>
      </p:pic>
    </p:spTree>
    <p:extLst>
      <p:ext uri="{BB962C8B-B14F-4D97-AF65-F5344CB8AC3E}">
        <p14:creationId xmlns:p14="http://schemas.microsoft.com/office/powerpoint/2010/main" val="24029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F1B14-E631-B8A5-C9F2-16C3A4B308EF}"/>
              </a:ext>
            </a:extLst>
          </p:cNvPr>
          <p:cNvSpPr>
            <a:spLocks noGrp="1"/>
          </p:cNvSpPr>
          <p:nvPr>
            <p:ph type="title"/>
          </p:nvPr>
        </p:nvSpPr>
        <p:spPr>
          <a:xfrm>
            <a:off x="731127" y="365127"/>
            <a:ext cx="4037723" cy="2097416"/>
          </a:xfrm>
        </p:spPr>
        <p:txBody>
          <a:bodyPr>
            <a:normAutofit fontScale="90000"/>
          </a:bodyPr>
          <a:lstStyle/>
          <a:p>
            <a:r>
              <a:rPr lang="en-US" dirty="0"/>
              <a:t>F601 Sale or Lease of Buyer’s Property Contingency Exhibit</a:t>
            </a:r>
          </a:p>
        </p:txBody>
      </p:sp>
      <p:pic>
        <p:nvPicPr>
          <p:cNvPr id="6" name="Picture 5">
            <a:extLst>
              <a:ext uri="{FF2B5EF4-FFF2-40B4-BE49-F238E27FC236}">
                <a16:creationId xmlns:a16="http://schemas.microsoft.com/office/drawing/2014/main" id="{DA737A07-5D61-AED8-D5DF-A42DE753638E}"/>
              </a:ext>
            </a:extLst>
          </p:cNvPr>
          <p:cNvPicPr>
            <a:picLocks noChangeAspect="1"/>
          </p:cNvPicPr>
          <p:nvPr/>
        </p:nvPicPr>
        <p:blipFill>
          <a:blip r:embed="rId2"/>
          <a:stretch>
            <a:fillRect/>
          </a:stretch>
        </p:blipFill>
        <p:spPr>
          <a:xfrm>
            <a:off x="6681457" y="365127"/>
            <a:ext cx="4470259" cy="5870114"/>
          </a:xfrm>
          <a:prstGeom prst="rect">
            <a:avLst/>
          </a:prstGeom>
        </p:spPr>
      </p:pic>
    </p:spTree>
    <p:extLst>
      <p:ext uri="{BB962C8B-B14F-4D97-AF65-F5344CB8AC3E}">
        <p14:creationId xmlns:p14="http://schemas.microsoft.com/office/powerpoint/2010/main" val="211732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B805-4900-5361-6781-9804E9A1C665}"/>
              </a:ext>
            </a:extLst>
          </p:cNvPr>
          <p:cNvSpPr>
            <a:spLocks noGrp="1"/>
          </p:cNvSpPr>
          <p:nvPr>
            <p:ph type="title"/>
          </p:nvPr>
        </p:nvSpPr>
        <p:spPr/>
        <p:txBody>
          <a:bodyPr>
            <a:normAutofit fontScale="90000"/>
          </a:bodyPr>
          <a:lstStyle/>
          <a:p>
            <a:r>
              <a:rPr lang="en-US" dirty="0"/>
              <a:t>F601 Sale or Lease of Buyer’s Property Contingency Exhibit</a:t>
            </a:r>
          </a:p>
        </p:txBody>
      </p:sp>
      <p:sp>
        <p:nvSpPr>
          <p:cNvPr id="3" name="Content Placeholder 2">
            <a:extLst>
              <a:ext uri="{FF2B5EF4-FFF2-40B4-BE49-F238E27FC236}">
                <a16:creationId xmlns:a16="http://schemas.microsoft.com/office/drawing/2014/main" id="{FCC095CA-5BD8-B828-8FDC-4600901143C3}"/>
              </a:ext>
            </a:extLst>
          </p:cNvPr>
          <p:cNvSpPr>
            <a:spLocks noGrp="1"/>
          </p:cNvSpPr>
          <p:nvPr>
            <p:ph idx="1"/>
          </p:nvPr>
        </p:nvSpPr>
        <p:spPr>
          <a:xfrm>
            <a:off x="7088189" y="1422403"/>
            <a:ext cx="4670753" cy="3302264"/>
          </a:xfrm>
        </p:spPr>
        <p:txBody>
          <a:bodyPr>
            <a:normAutofit/>
          </a:bodyPr>
          <a:lstStyle/>
          <a:p>
            <a:pPr marL="0" indent="0">
              <a:buNone/>
            </a:pPr>
            <a:endParaRPr lang="en-US" dirty="0"/>
          </a:p>
          <a:p>
            <a:pPr marL="0" indent="0">
              <a:buNone/>
            </a:pPr>
            <a:r>
              <a:rPr lang="en-US" dirty="0"/>
              <a:t>Pay attention to the current listing status. </a:t>
            </a:r>
          </a:p>
          <a:p>
            <a:pPr marL="0" indent="0">
              <a:buNone/>
            </a:pPr>
            <a:endParaRPr lang="en-US" dirty="0"/>
          </a:p>
          <a:p>
            <a:pPr marL="0" indent="0">
              <a:buNone/>
            </a:pPr>
            <a:r>
              <a:rPr lang="en-US" dirty="0"/>
              <a:t>Knowing the listing status is important because if there is an “Existing Pending Contract” and that Existing Pending Contract terminates the Buyer has the right to terminate our Agreement before the end of the Contingency Period  </a:t>
            </a:r>
          </a:p>
        </p:txBody>
      </p:sp>
      <p:pic>
        <p:nvPicPr>
          <p:cNvPr id="5" name="Picture 4">
            <a:extLst>
              <a:ext uri="{FF2B5EF4-FFF2-40B4-BE49-F238E27FC236}">
                <a16:creationId xmlns:a16="http://schemas.microsoft.com/office/drawing/2014/main" id="{DAD23DE5-0970-0079-FD57-5694308D13F3}"/>
              </a:ext>
            </a:extLst>
          </p:cNvPr>
          <p:cNvPicPr>
            <a:picLocks noChangeAspect="1"/>
          </p:cNvPicPr>
          <p:nvPr/>
        </p:nvPicPr>
        <p:blipFill>
          <a:blip r:embed="rId2"/>
          <a:stretch>
            <a:fillRect/>
          </a:stretch>
        </p:blipFill>
        <p:spPr>
          <a:xfrm>
            <a:off x="88190" y="1705190"/>
            <a:ext cx="7000000" cy="3447619"/>
          </a:xfrm>
          <a:prstGeom prst="rect">
            <a:avLst/>
          </a:prstGeom>
        </p:spPr>
      </p:pic>
      <p:pic>
        <p:nvPicPr>
          <p:cNvPr id="7" name="Picture 6">
            <a:extLst>
              <a:ext uri="{FF2B5EF4-FFF2-40B4-BE49-F238E27FC236}">
                <a16:creationId xmlns:a16="http://schemas.microsoft.com/office/drawing/2014/main" id="{1A756649-0D4A-FF74-2FCD-AF5E31E9C963}"/>
              </a:ext>
            </a:extLst>
          </p:cNvPr>
          <p:cNvPicPr>
            <a:picLocks noChangeAspect="1"/>
          </p:cNvPicPr>
          <p:nvPr/>
        </p:nvPicPr>
        <p:blipFill>
          <a:blip r:embed="rId3"/>
          <a:stretch>
            <a:fillRect/>
          </a:stretch>
        </p:blipFill>
        <p:spPr>
          <a:xfrm>
            <a:off x="2252908" y="4543597"/>
            <a:ext cx="6980952" cy="2133333"/>
          </a:xfrm>
          <a:prstGeom prst="rect">
            <a:avLst/>
          </a:prstGeom>
        </p:spPr>
      </p:pic>
    </p:spTree>
    <p:extLst>
      <p:ext uri="{BB962C8B-B14F-4D97-AF65-F5344CB8AC3E}">
        <p14:creationId xmlns:p14="http://schemas.microsoft.com/office/powerpoint/2010/main" val="311984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2F4F4-2C09-0F88-C226-14ED37806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ACDCB-1055-B5A0-64EB-9B888C7D22B8}"/>
              </a:ext>
            </a:extLst>
          </p:cNvPr>
          <p:cNvSpPr>
            <a:spLocks noGrp="1"/>
          </p:cNvSpPr>
          <p:nvPr>
            <p:ph type="title"/>
          </p:nvPr>
        </p:nvSpPr>
        <p:spPr/>
        <p:txBody>
          <a:bodyPr>
            <a:normAutofit fontScale="90000"/>
          </a:bodyPr>
          <a:lstStyle/>
          <a:p>
            <a:r>
              <a:rPr lang="en-US" dirty="0"/>
              <a:t>F601 Sale or Lease of Buyer’s Property Contingency Exhibit</a:t>
            </a:r>
          </a:p>
        </p:txBody>
      </p:sp>
      <p:sp>
        <p:nvSpPr>
          <p:cNvPr id="3" name="Content Placeholder 2">
            <a:extLst>
              <a:ext uri="{FF2B5EF4-FFF2-40B4-BE49-F238E27FC236}">
                <a16:creationId xmlns:a16="http://schemas.microsoft.com/office/drawing/2014/main" id="{94538C9E-BD5B-7686-A2FC-BD61F1BFC760}"/>
              </a:ext>
            </a:extLst>
          </p:cNvPr>
          <p:cNvSpPr>
            <a:spLocks noGrp="1"/>
          </p:cNvSpPr>
          <p:nvPr>
            <p:ph idx="1"/>
          </p:nvPr>
        </p:nvSpPr>
        <p:spPr>
          <a:xfrm>
            <a:off x="199177" y="1422403"/>
            <a:ext cx="11559766" cy="3302264"/>
          </a:xfrm>
        </p:spPr>
        <p:txBody>
          <a:bodyPr>
            <a:normAutofit/>
          </a:bodyPr>
          <a:lstStyle/>
          <a:p>
            <a:pPr marL="0" indent="0">
              <a:buNone/>
            </a:pPr>
            <a:r>
              <a:rPr lang="en-US" dirty="0"/>
              <a:t>Make sure you know how the kick-out clause works.</a:t>
            </a:r>
          </a:p>
        </p:txBody>
      </p:sp>
      <p:pic>
        <p:nvPicPr>
          <p:cNvPr id="6" name="Picture 5">
            <a:extLst>
              <a:ext uri="{FF2B5EF4-FFF2-40B4-BE49-F238E27FC236}">
                <a16:creationId xmlns:a16="http://schemas.microsoft.com/office/drawing/2014/main" id="{1CF28CFC-337D-F324-F04D-D5842E403747}"/>
              </a:ext>
            </a:extLst>
          </p:cNvPr>
          <p:cNvPicPr>
            <a:picLocks noChangeAspect="1"/>
          </p:cNvPicPr>
          <p:nvPr/>
        </p:nvPicPr>
        <p:blipFill>
          <a:blip r:embed="rId2"/>
          <a:stretch>
            <a:fillRect/>
          </a:stretch>
        </p:blipFill>
        <p:spPr>
          <a:xfrm>
            <a:off x="2356789" y="2014182"/>
            <a:ext cx="6971428" cy="4133333"/>
          </a:xfrm>
          <a:prstGeom prst="rect">
            <a:avLst/>
          </a:prstGeom>
        </p:spPr>
      </p:pic>
    </p:spTree>
    <p:extLst>
      <p:ext uri="{BB962C8B-B14F-4D97-AF65-F5344CB8AC3E}">
        <p14:creationId xmlns:p14="http://schemas.microsoft.com/office/powerpoint/2010/main" val="370340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F9B7-8564-D06B-2BEE-FA1DC7ED5E4A}"/>
              </a:ext>
            </a:extLst>
          </p:cNvPr>
          <p:cNvSpPr>
            <a:spLocks noGrp="1"/>
          </p:cNvSpPr>
          <p:nvPr>
            <p:ph type="title"/>
          </p:nvPr>
        </p:nvSpPr>
        <p:spPr/>
        <p:txBody>
          <a:bodyPr/>
          <a:lstStyle/>
          <a:p>
            <a:r>
              <a:rPr lang="en-US" dirty="0"/>
              <a:t>Miscellaneous </a:t>
            </a:r>
          </a:p>
        </p:txBody>
      </p:sp>
    </p:spTree>
    <p:extLst>
      <p:ext uri="{BB962C8B-B14F-4D97-AF65-F5344CB8AC3E}">
        <p14:creationId xmlns:p14="http://schemas.microsoft.com/office/powerpoint/2010/main" val="48133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28C0683-46CA-9D8A-50DE-679FA6772C57}"/>
              </a:ext>
            </a:extLst>
          </p:cNvPr>
          <p:cNvSpPr>
            <a:spLocks noGrp="1"/>
          </p:cNvSpPr>
          <p:nvPr>
            <p:ph idx="1"/>
          </p:nvPr>
        </p:nvSpPr>
        <p:spPr>
          <a:xfrm>
            <a:off x="5856580" y="1403287"/>
            <a:ext cx="5604293" cy="4576410"/>
          </a:xfrm>
        </p:spPr>
        <p:txBody>
          <a:bodyPr/>
          <a:lstStyle/>
          <a:p>
            <a:pPr marL="0" indent="0">
              <a:buNone/>
            </a:pPr>
            <a:r>
              <a:rPr lang="en-US" sz="2800" dirty="0"/>
              <a:t>F528 Holder’s Notice to all Parties “Notice”</a:t>
            </a:r>
          </a:p>
          <a:p>
            <a:pPr marL="0" indent="0">
              <a:buNone/>
            </a:pPr>
            <a:endParaRPr lang="en-US" sz="2000" dirty="0"/>
          </a:p>
          <a:p>
            <a:pPr marL="0" indent="0">
              <a:buNone/>
            </a:pPr>
            <a:r>
              <a:rPr lang="en-US" sz="1800" dirty="0"/>
              <a:t>Can be used by a broker to provide notice to the parties about buyer’s default on earnest money and provide notice of their right to cure. </a:t>
            </a:r>
          </a:p>
        </p:txBody>
      </p:sp>
      <p:sp>
        <p:nvSpPr>
          <p:cNvPr id="3" name="Text Placeholder 2">
            <a:extLst>
              <a:ext uri="{FF2B5EF4-FFF2-40B4-BE49-F238E27FC236}">
                <a16:creationId xmlns:a16="http://schemas.microsoft.com/office/drawing/2014/main" id="{121AF52C-9EA3-E840-A30D-39B6AFE38B12}"/>
              </a:ext>
            </a:extLst>
          </p:cNvPr>
          <p:cNvSpPr>
            <a:spLocks noGrp="1"/>
          </p:cNvSpPr>
          <p:nvPr>
            <p:ph type="body" sz="half" idx="2"/>
          </p:nvPr>
        </p:nvSpPr>
        <p:spPr/>
        <p:txBody>
          <a:bodyPr/>
          <a:lstStyle/>
          <a:p>
            <a:pPr marL="0" indent="0">
              <a:buNone/>
            </a:pPr>
            <a:r>
              <a:rPr lang="en-US" dirty="0"/>
              <a:t>F528 Holder’s Notice to all Parties “Notice” </a:t>
            </a:r>
          </a:p>
        </p:txBody>
      </p:sp>
      <p:sp>
        <p:nvSpPr>
          <p:cNvPr id="2" name="Title 1">
            <a:extLst>
              <a:ext uri="{FF2B5EF4-FFF2-40B4-BE49-F238E27FC236}">
                <a16:creationId xmlns:a16="http://schemas.microsoft.com/office/drawing/2014/main" id="{0A3DAFC5-8ACC-4FAB-EE5B-0B17C177CF2C}"/>
              </a:ext>
            </a:extLst>
          </p:cNvPr>
          <p:cNvSpPr>
            <a:spLocks noGrp="1"/>
          </p:cNvSpPr>
          <p:nvPr>
            <p:ph type="title"/>
          </p:nvPr>
        </p:nvSpPr>
        <p:spPr>
          <a:xfrm>
            <a:off x="5772614" y="486374"/>
            <a:ext cx="4037723" cy="783857"/>
          </a:xfrm>
        </p:spPr>
        <p:txBody>
          <a:bodyPr/>
          <a:lstStyle/>
          <a:p>
            <a:r>
              <a:rPr lang="en-US" dirty="0">
                <a:solidFill>
                  <a:schemeClr val="bg1"/>
                </a:solidFill>
              </a:rPr>
              <a:t>New Form! </a:t>
            </a:r>
          </a:p>
        </p:txBody>
      </p:sp>
      <p:pic>
        <p:nvPicPr>
          <p:cNvPr id="5" name="Picture 4">
            <a:extLst>
              <a:ext uri="{FF2B5EF4-FFF2-40B4-BE49-F238E27FC236}">
                <a16:creationId xmlns:a16="http://schemas.microsoft.com/office/drawing/2014/main" id="{B72966B3-06B1-0358-7759-A3B749A56F59}"/>
              </a:ext>
            </a:extLst>
          </p:cNvPr>
          <p:cNvPicPr>
            <a:picLocks noChangeAspect="1"/>
          </p:cNvPicPr>
          <p:nvPr/>
        </p:nvPicPr>
        <p:blipFill>
          <a:blip r:embed="rId2"/>
          <a:stretch>
            <a:fillRect/>
          </a:stretch>
        </p:blipFill>
        <p:spPr>
          <a:xfrm>
            <a:off x="262551" y="313960"/>
            <a:ext cx="4725908" cy="6243477"/>
          </a:xfrm>
          <a:prstGeom prst="rect">
            <a:avLst/>
          </a:prstGeom>
        </p:spPr>
      </p:pic>
    </p:spTree>
    <p:extLst>
      <p:ext uri="{BB962C8B-B14F-4D97-AF65-F5344CB8AC3E}">
        <p14:creationId xmlns:p14="http://schemas.microsoft.com/office/powerpoint/2010/main" val="334529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A890-2DA4-B65B-175D-57E9E24D7F22}"/>
              </a:ext>
            </a:extLst>
          </p:cNvPr>
          <p:cNvSpPr>
            <a:spLocks noGrp="1"/>
          </p:cNvSpPr>
          <p:nvPr>
            <p:ph type="title"/>
          </p:nvPr>
        </p:nvSpPr>
        <p:spPr>
          <a:xfrm>
            <a:off x="603854" y="417003"/>
            <a:ext cx="5525599" cy="2009326"/>
          </a:xfrm>
        </p:spPr>
        <p:txBody>
          <a:bodyPr/>
          <a:lstStyle/>
          <a:p>
            <a:r>
              <a:rPr lang="en-US" sz="3600" dirty="0"/>
              <a:t>New Stipulation! </a:t>
            </a:r>
            <a:br>
              <a:rPr lang="en-US" sz="3600" dirty="0"/>
            </a:br>
            <a:br>
              <a:rPr lang="en-US" sz="3600" dirty="0"/>
            </a:br>
            <a:r>
              <a:rPr lang="en-US" sz="3600" dirty="0"/>
              <a:t>GAR Special Stipulation 333</a:t>
            </a:r>
          </a:p>
        </p:txBody>
      </p:sp>
      <p:pic>
        <p:nvPicPr>
          <p:cNvPr id="4" name="Picture 3">
            <a:extLst>
              <a:ext uri="{FF2B5EF4-FFF2-40B4-BE49-F238E27FC236}">
                <a16:creationId xmlns:a16="http://schemas.microsoft.com/office/drawing/2014/main" id="{B79D7E6C-5967-2A9D-ADAD-0C4F77E57EDB}"/>
              </a:ext>
            </a:extLst>
          </p:cNvPr>
          <p:cNvPicPr>
            <a:picLocks noChangeAspect="1"/>
          </p:cNvPicPr>
          <p:nvPr/>
        </p:nvPicPr>
        <p:blipFill>
          <a:blip r:embed="rId2"/>
          <a:stretch>
            <a:fillRect/>
          </a:stretch>
        </p:blipFill>
        <p:spPr>
          <a:xfrm>
            <a:off x="534154" y="2898587"/>
            <a:ext cx="5748748" cy="530413"/>
          </a:xfrm>
          <a:prstGeom prst="rect">
            <a:avLst/>
          </a:prstGeom>
        </p:spPr>
      </p:pic>
      <p:sp>
        <p:nvSpPr>
          <p:cNvPr id="5" name="Title 1">
            <a:extLst>
              <a:ext uri="{FF2B5EF4-FFF2-40B4-BE49-F238E27FC236}">
                <a16:creationId xmlns:a16="http://schemas.microsoft.com/office/drawing/2014/main" id="{455514A5-50B5-7790-112C-45C22E13EFA6}"/>
              </a:ext>
            </a:extLst>
          </p:cNvPr>
          <p:cNvSpPr txBox="1">
            <a:spLocks/>
          </p:cNvSpPr>
          <p:nvPr/>
        </p:nvSpPr>
        <p:spPr>
          <a:xfrm>
            <a:off x="603854" y="3602314"/>
            <a:ext cx="5525599" cy="2009326"/>
          </a:xfrm>
          <a:prstGeom prst="rect">
            <a:avLst/>
          </a:prstGeom>
        </p:spPr>
        <p:txBody>
          <a:bodyPr vert="horz" lIns="91440" tIns="45720" rIns="91440" bIns="45720" rtlCol="0" anchor="b">
            <a:noAutofit/>
          </a:bodyPr>
          <a:lstStyle>
            <a:lvl1pPr algn="l" defTabSz="914377" rtl="0" eaLnBrk="1" latinLnBrk="0" hangingPunct="1">
              <a:lnSpc>
                <a:spcPct val="100000"/>
              </a:lnSpc>
              <a:spcBef>
                <a:spcPct val="0"/>
              </a:spcBef>
              <a:buNone/>
              <a:defRPr sz="4000" b="0" i="0" kern="1200">
                <a:solidFill>
                  <a:schemeClr val="tx2"/>
                </a:solidFill>
                <a:effectLst/>
                <a:latin typeface="+mj-lt"/>
                <a:ea typeface="+mj-ea"/>
                <a:cs typeface="+mj-cs"/>
              </a:defRPr>
            </a:lvl1pPr>
          </a:lstStyle>
          <a:p>
            <a:endParaRPr lang="en-US" sz="3600" dirty="0"/>
          </a:p>
        </p:txBody>
      </p:sp>
    </p:spTree>
    <p:extLst>
      <p:ext uri="{BB962C8B-B14F-4D97-AF65-F5344CB8AC3E}">
        <p14:creationId xmlns:p14="http://schemas.microsoft.com/office/powerpoint/2010/main" val="16039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3E99-33FC-D905-99C5-8B660A241B9F}"/>
              </a:ext>
            </a:extLst>
          </p:cNvPr>
          <p:cNvSpPr>
            <a:spLocks noGrp="1"/>
          </p:cNvSpPr>
          <p:nvPr>
            <p:ph type="title"/>
          </p:nvPr>
        </p:nvSpPr>
        <p:spPr/>
        <p:txBody>
          <a:bodyPr>
            <a:noAutofit/>
          </a:bodyPr>
          <a:lstStyle/>
          <a:p>
            <a:r>
              <a:rPr lang="en-US" sz="3600" dirty="0"/>
              <a:t>F101 Exclusive Seller Brokerage Engagement Agreement </a:t>
            </a:r>
          </a:p>
        </p:txBody>
      </p:sp>
      <p:sp>
        <p:nvSpPr>
          <p:cNvPr id="3" name="Content Placeholder 2">
            <a:extLst>
              <a:ext uri="{FF2B5EF4-FFF2-40B4-BE49-F238E27FC236}">
                <a16:creationId xmlns:a16="http://schemas.microsoft.com/office/drawing/2014/main" id="{3D4D435B-82AE-9CD8-8197-B78F248C5957}"/>
              </a:ext>
            </a:extLst>
          </p:cNvPr>
          <p:cNvSpPr>
            <a:spLocks noGrp="1"/>
          </p:cNvSpPr>
          <p:nvPr>
            <p:ph idx="1"/>
          </p:nvPr>
        </p:nvSpPr>
        <p:spPr>
          <a:xfrm>
            <a:off x="433059" y="1422402"/>
            <a:ext cx="11325884" cy="5070471"/>
          </a:xfrm>
        </p:spPr>
        <p:txBody>
          <a:bodyPr>
            <a:normAutofit/>
          </a:bodyPr>
          <a:lstStyle/>
          <a:p>
            <a:pPr marL="0" indent="0">
              <a:buNone/>
            </a:pPr>
            <a:r>
              <a:rPr lang="en-US" dirty="0"/>
              <a:t>A(4)(c) </a:t>
            </a:r>
            <a:r>
              <a:rPr lang="en-US" u="sng" dirty="0"/>
              <a:t>Whether Compensations is Offered to Buyer’s Broker</a:t>
            </a:r>
            <a:endParaRPr lang="en-US" dirty="0"/>
          </a:p>
          <a:p>
            <a:pPr marL="0" indent="0">
              <a:buNone/>
            </a:pPr>
            <a:r>
              <a:rPr lang="en-US" dirty="0"/>
              <a:t>Clarifies that shared compensation not requested or accepted by Buyer’s Broker is retained by Seller’s Broker.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Universal Change: F104</a:t>
            </a:r>
          </a:p>
        </p:txBody>
      </p:sp>
      <p:pic>
        <p:nvPicPr>
          <p:cNvPr id="6" name="Picture 5">
            <a:extLst>
              <a:ext uri="{FF2B5EF4-FFF2-40B4-BE49-F238E27FC236}">
                <a16:creationId xmlns:a16="http://schemas.microsoft.com/office/drawing/2014/main" id="{5E18950A-3534-49F7-D783-D7E6D9F3B75E}"/>
              </a:ext>
            </a:extLst>
          </p:cNvPr>
          <p:cNvPicPr>
            <a:picLocks noChangeAspect="1"/>
          </p:cNvPicPr>
          <p:nvPr/>
        </p:nvPicPr>
        <p:blipFill>
          <a:blip r:embed="rId2"/>
          <a:stretch>
            <a:fillRect/>
          </a:stretch>
        </p:blipFill>
        <p:spPr>
          <a:xfrm>
            <a:off x="2483182" y="2203703"/>
            <a:ext cx="6263390" cy="3411623"/>
          </a:xfrm>
          <a:prstGeom prst="rect">
            <a:avLst/>
          </a:prstGeom>
        </p:spPr>
      </p:pic>
    </p:spTree>
    <p:extLst>
      <p:ext uri="{BB962C8B-B14F-4D97-AF65-F5344CB8AC3E}">
        <p14:creationId xmlns:p14="http://schemas.microsoft.com/office/powerpoint/2010/main" val="170275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F4A9C1-A94F-553F-891C-7076C94671AC}"/>
              </a:ext>
            </a:extLst>
          </p:cNvPr>
          <p:cNvSpPr>
            <a:spLocks noGrp="1"/>
          </p:cNvSpPr>
          <p:nvPr>
            <p:ph idx="1"/>
          </p:nvPr>
        </p:nvSpPr>
        <p:spPr/>
        <p:txBody>
          <a:bodyPr/>
          <a:lstStyle/>
          <a:p>
            <a:pPr marL="0" indent="0">
              <a:buNone/>
            </a:pPr>
            <a:r>
              <a:rPr lang="en-US" dirty="0"/>
              <a:t>Practice Tip! </a:t>
            </a:r>
          </a:p>
          <a:p>
            <a:pPr marL="0" indent="0">
              <a:buNone/>
            </a:pPr>
            <a:r>
              <a:rPr lang="en-US" dirty="0"/>
              <a:t>If you want to include a security deposit for the seller’s temporary occupancy, use GAR Special Stipulation 416. </a:t>
            </a:r>
          </a:p>
        </p:txBody>
      </p:sp>
      <p:sp>
        <p:nvSpPr>
          <p:cNvPr id="3" name="Title 2">
            <a:extLst>
              <a:ext uri="{FF2B5EF4-FFF2-40B4-BE49-F238E27FC236}">
                <a16:creationId xmlns:a16="http://schemas.microsoft.com/office/drawing/2014/main" id="{88FFC589-4250-DE91-F608-1BB33C1563A6}"/>
              </a:ext>
            </a:extLst>
          </p:cNvPr>
          <p:cNvSpPr>
            <a:spLocks noGrp="1"/>
          </p:cNvSpPr>
          <p:nvPr>
            <p:ph type="title"/>
          </p:nvPr>
        </p:nvSpPr>
        <p:spPr/>
        <p:txBody>
          <a:bodyPr>
            <a:noAutofit/>
          </a:bodyPr>
          <a:lstStyle/>
          <a:p>
            <a:r>
              <a:rPr lang="en-US" sz="3200" dirty="0"/>
              <a:t>GAR Special Stipulation 416</a:t>
            </a:r>
          </a:p>
        </p:txBody>
      </p:sp>
      <p:pic>
        <p:nvPicPr>
          <p:cNvPr id="6" name="Picture 5">
            <a:extLst>
              <a:ext uri="{FF2B5EF4-FFF2-40B4-BE49-F238E27FC236}">
                <a16:creationId xmlns:a16="http://schemas.microsoft.com/office/drawing/2014/main" id="{D4E7CD8A-7DB4-3FB6-D579-93EC4B16329D}"/>
              </a:ext>
            </a:extLst>
          </p:cNvPr>
          <p:cNvPicPr>
            <a:picLocks noChangeAspect="1"/>
          </p:cNvPicPr>
          <p:nvPr/>
        </p:nvPicPr>
        <p:blipFill>
          <a:blip r:embed="rId2"/>
          <a:stretch>
            <a:fillRect/>
          </a:stretch>
        </p:blipFill>
        <p:spPr>
          <a:xfrm>
            <a:off x="1143930" y="3484595"/>
            <a:ext cx="7009524" cy="1457143"/>
          </a:xfrm>
          <a:prstGeom prst="rect">
            <a:avLst/>
          </a:prstGeom>
        </p:spPr>
      </p:pic>
    </p:spTree>
    <p:extLst>
      <p:ext uri="{BB962C8B-B14F-4D97-AF65-F5344CB8AC3E}">
        <p14:creationId xmlns:p14="http://schemas.microsoft.com/office/powerpoint/2010/main" val="34307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55B9-2F8D-8078-59BA-FFF122FE9B7E}"/>
              </a:ext>
            </a:extLst>
          </p:cNvPr>
          <p:cNvSpPr>
            <a:spLocks noGrp="1"/>
          </p:cNvSpPr>
          <p:nvPr>
            <p:ph type="title"/>
          </p:nvPr>
        </p:nvSpPr>
        <p:spPr>
          <a:xfrm>
            <a:off x="393919" y="562519"/>
            <a:ext cx="6841118" cy="1487884"/>
          </a:xfrm>
        </p:spPr>
        <p:txBody>
          <a:bodyPr/>
          <a:lstStyle/>
          <a:p>
            <a:r>
              <a:rPr lang="en-US" dirty="0"/>
              <a:t>CO01 Independent Contractor Agreement</a:t>
            </a:r>
          </a:p>
        </p:txBody>
      </p:sp>
      <p:sp>
        <p:nvSpPr>
          <p:cNvPr id="3" name="Text Placeholder 2">
            <a:extLst>
              <a:ext uri="{FF2B5EF4-FFF2-40B4-BE49-F238E27FC236}">
                <a16:creationId xmlns:a16="http://schemas.microsoft.com/office/drawing/2014/main" id="{A254359C-2299-45B3-634D-7AA793EB0D6E}"/>
              </a:ext>
            </a:extLst>
          </p:cNvPr>
          <p:cNvSpPr>
            <a:spLocks noGrp="1"/>
          </p:cNvSpPr>
          <p:nvPr>
            <p:ph type="body" sz="quarter" idx="10"/>
          </p:nvPr>
        </p:nvSpPr>
        <p:spPr>
          <a:xfrm>
            <a:off x="393919" y="2232419"/>
            <a:ext cx="7627451" cy="728064"/>
          </a:xfrm>
        </p:spPr>
        <p:txBody>
          <a:bodyPr>
            <a:normAutofit/>
          </a:bodyPr>
          <a:lstStyle/>
          <a:p>
            <a:pPr marL="0" indent="0">
              <a:buNone/>
            </a:pPr>
            <a:r>
              <a:rPr lang="en-US" sz="1800" dirty="0"/>
              <a:t>Added a section where a broker can limit the activities performed by Licensee</a:t>
            </a:r>
          </a:p>
        </p:txBody>
      </p:sp>
      <p:pic>
        <p:nvPicPr>
          <p:cNvPr id="5" name="Picture 4">
            <a:extLst>
              <a:ext uri="{FF2B5EF4-FFF2-40B4-BE49-F238E27FC236}">
                <a16:creationId xmlns:a16="http://schemas.microsoft.com/office/drawing/2014/main" id="{823B2C1B-A45C-1335-A229-2C54F08E4E4C}"/>
              </a:ext>
            </a:extLst>
          </p:cNvPr>
          <p:cNvPicPr>
            <a:picLocks noChangeAspect="1"/>
          </p:cNvPicPr>
          <p:nvPr/>
        </p:nvPicPr>
        <p:blipFill>
          <a:blip r:embed="rId2"/>
          <a:stretch>
            <a:fillRect/>
          </a:stretch>
        </p:blipFill>
        <p:spPr>
          <a:xfrm>
            <a:off x="620256" y="2596451"/>
            <a:ext cx="5764741" cy="3702900"/>
          </a:xfrm>
          <a:prstGeom prst="rect">
            <a:avLst/>
          </a:prstGeom>
        </p:spPr>
      </p:pic>
    </p:spTree>
    <p:extLst>
      <p:ext uri="{BB962C8B-B14F-4D97-AF65-F5344CB8AC3E}">
        <p14:creationId xmlns:p14="http://schemas.microsoft.com/office/powerpoint/2010/main" val="289740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10CC-E6C2-B8C0-9089-447B1EB56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F4195-8BFC-6E3B-E387-735AE06E7B61}"/>
              </a:ext>
            </a:extLst>
          </p:cNvPr>
          <p:cNvSpPr>
            <a:spLocks noGrp="1"/>
          </p:cNvSpPr>
          <p:nvPr>
            <p:ph type="title"/>
          </p:nvPr>
        </p:nvSpPr>
        <p:spPr>
          <a:xfrm>
            <a:off x="393919" y="562519"/>
            <a:ext cx="6841118" cy="1487884"/>
          </a:xfrm>
        </p:spPr>
        <p:txBody>
          <a:bodyPr/>
          <a:lstStyle/>
          <a:p>
            <a:r>
              <a:rPr lang="en-US" dirty="0"/>
              <a:t>CO01 Independent Contractor Agreement</a:t>
            </a:r>
          </a:p>
        </p:txBody>
      </p:sp>
      <p:sp>
        <p:nvSpPr>
          <p:cNvPr id="3" name="Text Placeholder 2">
            <a:extLst>
              <a:ext uri="{FF2B5EF4-FFF2-40B4-BE49-F238E27FC236}">
                <a16:creationId xmlns:a16="http://schemas.microsoft.com/office/drawing/2014/main" id="{613325B3-A392-7BE3-5340-56A208645664}"/>
              </a:ext>
            </a:extLst>
          </p:cNvPr>
          <p:cNvSpPr>
            <a:spLocks noGrp="1"/>
          </p:cNvSpPr>
          <p:nvPr>
            <p:ph type="body" sz="quarter" idx="10"/>
          </p:nvPr>
        </p:nvSpPr>
        <p:spPr>
          <a:xfrm>
            <a:off x="393920" y="2232418"/>
            <a:ext cx="7011816" cy="4168381"/>
          </a:xfrm>
        </p:spPr>
        <p:txBody>
          <a:bodyPr>
            <a:normAutofit/>
          </a:bodyPr>
          <a:lstStyle/>
          <a:p>
            <a:pPr marL="0" indent="0">
              <a:buNone/>
            </a:pPr>
            <a:r>
              <a:rPr lang="en-US" sz="1800" dirty="0"/>
              <a:t>Updated the obligations of the Licensee</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Why might a broker want to make clear that the licensee is responsible for their own auto insurance? </a:t>
            </a:r>
          </a:p>
        </p:txBody>
      </p:sp>
      <p:pic>
        <p:nvPicPr>
          <p:cNvPr id="6" name="Picture 5">
            <a:extLst>
              <a:ext uri="{FF2B5EF4-FFF2-40B4-BE49-F238E27FC236}">
                <a16:creationId xmlns:a16="http://schemas.microsoft.com/office/drawing/2014/main" id="{F3CF7BD5-C7EF-8E87-0FD4-8BA517AD22A6}"/>
              </a:ext>
            </a:extLst>
          </p:cNvPr>
          <p:cNvPicPr>
            <a:picLocks noChangeAspect="1"/>
          </p:cNvPicPr>
          <p:nvPr/>
        </p:nvPicPr>
        <p:blipFill>
          <a:blip r:embed="rId2"/>
          <a:stretch>
            <a:fillRect/>
          </a:stretch>
        </p:blipFill>
        <p:spPr>
          <a:xfrm>
            <a:off x="478487" y="2894845"/>
            <a:ext cx="8609524" cy="2047619"/>
          </a:xfrm>
          <a:prstGeom prst="rect">
            <a:avLst/>
          </a:prstGeom>
        </p:spPr>
      </p:pic>
    </p:spTree>
    <p:extLst>
      <p:ext uri="{BB962C8B-B14F-4D97-AF65-F5344CB8AC3E}">
        <p14:creationId xmlns:p14="http://schemas.microsoft.com/office/powerpoint/2010/main" val="35160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4442-10F2-95D0-E92B-87A13BD9A974}"/>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653C4212-8E9F-00D8-2598-842EA2749892}"/>
              </a:ext>
            </a:extLst>
          </p:cNvPr>
          <p:cNvSpPr>
            <a:spLocks noGrp="1"/>
          </p:cNvSpPr>
          <p:nvPr>
            <p:ph type="subTitle" idx="1"/>
          </p:nvPr>
        </p:nvSpPr>
        <p:spPr/>
        <p:txBody>
          <a:bodyPr/>
          <a:lstStyle/>
          <a:p>
            <a:r>
              <a:rPr lang="en-US" dirty="0"/>
              <a:t>Attorneys@campbellandbrannon.com</a:t>
            </a:r>
          </a:p>
        </p:txBody>
      </p:sp>
    </p:spTree>
    <p:extLst>
      <p:ext uri="{BB962C8B-B14F-4D97-AF65-F5344CB8AC3E}">
        <p14:creationId xmlns:p14="http://schemas.microsoft.com/office/powerpoint/2010/main" val="194720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604B1-7B31-ACE0-72AC-13DCC531F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FBC08-F35E-1BC1-F0F3-8AD0DC5F284C}"/>
              </a:ext>
            </a:extLst>
          </p:cNvPr>
          <p:cNvSpPr>
            <a:spLocks noGrp="1"/>
          </p:cNvSpPr>
          <p:nvPr>
            <p:ph type="title"/>
          </p:nvPr>
        </p:nvSpPr>
        <p:spPr/>
        <p:txBody>
          <a:bodyPr>
            <a:noAutofit/>
          </a:bodyPr>
          <a:lstStyle/>
          <a:p>
            <a:r>
              <a:rPr lang="en-US" sz="3600" dirty="0"/>
              <a:t>F101 Exclusive Seller Brokerage Engagement Agreement </a:t>
            </a:r>
          </a:p>
        </p:txBody>
      </p:sp>
      <p:sp>
        <p:nvSpPr>
          <p:cNvPr id="3" name="Content Placeholder 2">
            <a:extLst>
              <a:ext uri="{FF2B5EF4-FFF2-40B4-BE49-F238E27FC236}">
                <a16:creationId xmlns:a16="http://schemas.microsoft.com/office/drawing/2014/main" id="{F723AD9B-EE3B-CE82-D566-4FBEB6DB0429}"/>
              </a:ext>
            </a:extLst>
          </p:cNvPr>
          <p:cNvSpPr>
            <a:spLocks noGrp="1"/>
          </p:cNvSpPr>
          <p:nvPr>
            <p:ph idx="1"/>
          </p:nvPr>
        </p:nvSpPr>
        <p:spPr>
          <a:xfrm>
            <a:off x="433059" y="1422402"/>
            <a:ext cx="11325884" cy="5070471"/>
          </a:xfrm>
        </p:spPr>
        <p:txBody>
          <a:bodyPr>
            <a:normAutofit/>
          </a:bodyPr>
          <a:lstStyle/>
          <a:p>
            <a:pPr marL="0" indent="0">
              <a:buNone/>
            </a:pPr>
            <a:r>
              <a:rPr lang="en-US" dirty="0"/>
              <a:t>B(5) </a:t>
            </a:r>
            <a:r>
              <a:rPr lang="en-US" u="sng" dirty="0"/>
              <a:t>Protected Period </a:t>
            </a:r>
            <a:endParaRPr lang="en-US" dirty="0"/>
          </a:p>
          <a:p>
            <a:pPr marL="0" indent="0">
              <a:buNone/>
            </a:pPr>
            <a:r>
              <a:rPr lang="en-US" dirty="0"/>
              <a:t>New Language about showing property to buyers virtually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Universal Change: F104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ADEDCB3C-2585-FFA2-A335-DDE85A0E14F2}"/>
              </a:ext>
            </a:extLst>
          </p:cNvPr>
          <p:cNvPicPr>
            <a:picLocks noChangeAspect="1"/>
          </p:cNvPicPr>
          <p:nvPr/>
        </p:nvPicPr>
        <p:blipFill>
          <a:blip r:embed="rId2"/>
          <a:stretch>
            <a:fillRect/>
          </a:stretch>
        </p:blipFill>
        <p:spPr>
          <a:xfrm>
            <a:off x="1608448" y="2602707"/>
            <a:ext cx="9432596" cy="2079021"/>
          </a:xfrm>
          <a:prstGeom prst="rect">
            <a:avLst/>
          </a:prstGeom>
        </p:spPr>
      </p:pic>
    </p:spTree>
    <p:extLst>
      <p:ext uri="{BB962C8B-B14F-4D97-AF65-F5344CB8AC3E}">
        <p14:creationId xmlns:p14="http://schemas.microsoft.com/office/powerpoint/2010/main" val="5103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2D914-BFBB-4C49-F27D-F6225CE1C80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824384-CF2C-9322-4573-684CFEE8C0D2}"/>
              </a:ext>
            </a:extLst>
          </p:cNvPr>
          <p:cNvSpPr>
            <a:spLocks noGrp="1"/>
          </p:cNvSpPr>
          <p:nvPr>
            <p:ph idx="1"/>
          </p:nvPr>
        </p:nvSpPr>
        <p:spPr/>
        <p:txBody>
          <a:bodyPr>
            <a:normAutofit/>
          </a:bodyPr>
          <a:lstStyle/>
          <a:p>
            <a:pPr marL="0" indent="0">
              <a:buNone/>
            </a:pPr>
            <a:r>
              <a:rPr lang="en-US" dirty="0"/>
              <a:t>Paragraph 5 </a:t>
            </a:r>
            <a:r>
              <a:rPr lang="en-US" u="sng" dirty="0"/>
              <a:t>Protected Period </a:t>
            </a:r>
            <a:r>
              <a:rPr lang="en-US" dirty="0"/>
              <a:t>–added to the first page as a stand-alone term</a:t>
            </a:r>
          </a:p>
          <a:p>
            <a:pPr marL="0" indent="0">
              <a:buNone/>
            </a:pPr>
            <a:endParaRPr lang="en-US" dirty="0"/>
          </a:p>
          <a:p>
            <a:pPr marL="0" indent="0">
              <a:buNone/>
            </a:pPr>
            <a:endParaRPr lang="en-US" dirty="0"/>
          </a:p>
          <a:p>
            <a:pPr marL="0" indent="0">
              <a:buNone/>
            </a:pPr>
            <a:r>
              <a:rPr lang="en-US" dirty="0"/>
              <a:t>Paragraph 6(B) further defines the Protected Period.  The language was updated so that it aligns with the terms of the Protected Period in F101 and F104.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EE32DF0C-A9C8-0BEB-C9CC-8E258AFECAAD}"/>
              </a:ext>
            </a:extLst>
          </p:cNvPr>
          <p:cNvSpPr>
            <a:spLocks noGrp="1"/>
          </p:cNvSpPr>
          <p:nvPr>
            <p:ph type="title"/>
          </p:nvPr>
        </p:nvSpPr>
        <p:spPr/>
        <p:txBody>
          <a:bodyPr>
            <a:noAutofit/>
          </a:bodyPr>
          <a:lstStyle/>
          <a:p>
            <a:r>
              <a:rPr lang="en-US" sz="3600" dirty="0"/>
              <a:t>F107 Authorization to Show Unlisted Property</a:t>
            </a:r>
          </a:p>
        </p:txBody>
      </p:sp>
      <p:pic>
        <p:nvPicPr>
          <p:cNvPr id="6" name="Picture 5">
            <a:extLst>
              <a:ext uri="{FF2B5EF4-FFF2-40B4-BE49-F238E27FC236}">
                <a16:creationId xmlns:a16="http://schemas.microsoft.com/office/drawing/2014/main" id="{9BAAE584-7AF2-220A-0672-EB619B404CF0}"/>
              </a:ext>
            </a:extLst>
          </p:cNvPr>
          <p:cNvPicPr>
            <a:picLocks noChangeAspect="1"/>
          </p:cNvPicPr>
          <p:nvPr/>
        </p:nvPicPr>
        <p:blipFill>
          <a:blip r:embed="rId2"/>
          <a:stretch>
            <a:fillRect/>
          </a:stretch>
        </p:blipFill>
        <p:spPr>
          <a:xfrm>
            <a:off x="5882131" y="753764"/>
            <a:ext cx="6106353" cy="5480904"/>
          </a:xfrm>
          <a:prstGeom prst="rect">
            <a:avLst/>
          </a:prstGeom>
        </p:spPr>
      </p:pic>
    </p:spTree>
    <p:extLst>
      <p:ext uri="{BB962C8B-B14F-4D97-AF65-F5344CB8AC3E}">
        <p14:creationId xmlns:p14="http://schemas.microsoft.com/office/powerpoint/2010/main" val="120884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ampbell &amp; Brannon">
      <a:dk1>
        <a:srgbClr val="212322"/>
      </a:dk1>
      <a:lt1>
        <a:sysClr val="window" lastClr="FFFFFF"/>
      </a:lt1>
      <a:dk2>
        <a:srgbClr val="243746"/>
      </a:dk2>
      <a:lt2>
        <a:srgbClr val="E7E6E6"/>
      </a:lt2>
      <a:accent1>
        <a:srgbClr val="96694C"/>
      </a:accent1>
      <a:accent2>
        <a:srgbClr val="C09473"/>
      </a:accent2>
      <a:accent3>
        <a:srgbClr val="76777A"/>
      </a:accent3>
      <a:accent4>
        <a:srgbClr val="FFC000"/>
      </a:accent4>
      <a:accent5>
        <a:srgbClr val="5B9BD5"/>
      </a:accent5>
      <a:accent6>
        <a:srgbClr val="70AD47"/>
      </a:accent6>
      <a:hlink>
        <a:srgbClr val="0563C1"/>
      </a:hlink>
      <a:folHlink>
        <a:srgbClr val="0563C1"/>
      </a:folHlink>
    </a:clrScheme>
    <a:fontScheme name="Avenir">
      <a:majorFont>
        <a:latin typeface="Avenir LT Std 65 Medium"/>
        <a:ea typeface=""/>
        <a:cs typeface=""/>
      </a:majorFont>
      <a:minorFont>
        <a:latin typeface="Avenir LT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5774CD400C6246ABC8AC73505114A3" ma:contentTypeVersion="12" ma:contentTypeDescription="Create a new document." ma:contentTypeScope="" ma:versionID="25f637d16d9f2b030c5ce158c12455ca">
  <xsd:schema xmlns:xsd="http://www.w3.org/2001/XMLSchema" xmlns:xs="http://www.w3.org/2001/XMLSchema" xmlns:p="http://schemas.microsoft.com/office/2006/metadata/properties" xmlns:ns2="7d6f6e2d-353a-4390-be61-982a59def936" xmlns:ns3="0d9e4982-79fc-40c2-93f3-b3af842fd52e" targetNamespace="http://schemas.microsoft.com/office/2006/metadata/properties" ma:root="true" ma:fieldsID="eb8b68ff3a631bcabece834bfc426989" ns2:_="" ns3:_="">
    <xsd:import namespace="7d6f6e2d-353a-4390-be61-982a59def936"/>
    <xsd:import namespace="0d9e4982-79fc-40c2-93f3-b3af842fd52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f6e2d-353a-4390-be61-982a59def9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292491a-4a70-4f14-9894-5c2ab8d88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9e4982-79fc-40c2-93f3-b3af842fd52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b0f4062-8f73-490a-ab97-9a5096711587}" ma:internalName="TaxCatchAll" ma:showField="CatchAllData" ma:web="0d9e4982-79fc-40c2-93f3-b3af842fd5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6f6e2d-353a-4390-be61-982a59def936">
      <Terms xmlns="http://schemas.microsoft.com/office/infopath/2007/PartnerControls"/>
    </lcf76f155ced4ddcb4097134ff3c332f>
    <TaxCatchAll xmlns="0d9e4982-79fc-40c2-93f3-b3af842fd52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39F0BC-9246-40D8-A65A-364AEF668F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f6e2d-353a-4390-be61-982a59def936"/>
    <ds:schemaRef ds:uri="0d9e4982-79fc-40c2-93f3-b3af842fd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C3CED2-07CD-453C-8328-BFEF5C464FDD}">
  <ds:schemaRefs>
    <ds:schemaRef ds:uri="http://purl.org/dc/elements/1.1/"/>
    <ds:schemaRef ds:uri="http://schemas.microsoft.com/office/2006/metadata/properties"/>
    <ds:schemaRef ds:uri="http://schemas.microsoft.com/office/2006/documentManagement/types"/>
    <ds:schemaRef ds:uri="http://purl.org/dc/dcmitype/"/>
    <ds:schemaRef ds:uri="0d9e4982-79fc-40c2-93f3-b3af842fd52e"/>
    <ds:schemaRef ds:uri="http://purl.org/dc/terms/"/>
    <ds:schemaRef ds:uri="http://schemas.microsoft.com/office/infopath/2007/PartnerControls"/>
    <ds:schemaRef ds:uri="http://schemas.openxmlformats.org/package/2006/metadata/core-properties"/>
    <ds:schemaRef ds:uri="7d6f6e2d-353a-4390-be61-982a59def936"/>
    <ds:schemaRef ds:uri="http://www.w3.org/XML/1998/namespace"/>
  </ds:schemaRefs>
</ds:datastoreItem>
</file>

<file path=customXml/itemProps3.xml><?xml version="1.0" encoding="utf-8"?>
<ds:datastoreItem xmlns:ds="http://schemas.openxmlformats.org/officeDocument/2006/customXml" ds:itemID="{415249F6-CE9B-4B31-A4B9-1C2F288425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4638</TotalTime>
  <Words>3569</Words>
  <Application>Microsoft Office PowerPoint</Application>
  <PresentationFormat>Widescreen</PresentationFormat>
  <Paragraphs>580</Paragraphs>
  <Slides>73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Montserrat Semi-Bold</vt:lpstr>
      <vt:lpstr>Gotham Light</vt:lpstr>
      <vt:lpstr>Calibri</vt:lpstr>
      <vt:lpstr>Avenir LT 55 Roman</vt:lpstr>
      <vt:lpstr>Avenir LT Std 65 Medium</vt:lpstr>
      <vt:lpstr>Gotham Medium</vt:lpstr>
      <vt:lpstr>Office Theme</vt:lpstr>
      <vt:lpstr>2026 GAR Changes </vt:lpstr>
      <vt:lpstr>Universal Changes </vt:lpstr>
      <vt:lpstr>Brokerage Agreements</vt:lpstr>
      <vt:lpstr>F101:</vt:lpstr>
      <vt:lpstr>F101 Exclusive Seller Brokerage Engagement Agreement </vt:lpstr>
      <vt:lpstr>F101 Exclusive Seller Brokerage Engagement Agreement </vt:lpstr>
      <vt:lpstr>F101 Exclusive Seller Brokerage Engagement Agreement </vt:lpstr>
      <vt:lpstr>F101 Exclusive Seller Brokerage Engagement Agreement </vt:lpstr>
      <vt:lpstr>F107 Authorization to Show Unlisted Property</vt:lpstr>
      <vt:lpstr>NEW FORM!  F105 Exclusive Co-Listing Seller Brokerage Engagement Agreement </vt:lpstr>
      <vt:lpstr>F105 Exclusive Co-Listing Seller Brokerage Engagement Agreement</vt:lpstr>
      <vt:lpstr>F105 Exclusive Co-Listing Seller Brokerage Engagement Agreement</vt:lpstr>
      <vt:lpstr>F110:</vt:lpstr>
      <vt:lpstr>F110: Exclusive Buyer Brokerage Engagement Agreement</vt:lpstr>
      <vt:lpstr>Purchase and Sale Agreement </vt:lpstr>
      <vt:lpstr>F201 Purchase and Sale Agreement</vt:lpstr>
      <vt:lpstr>Purchase and Sale Agreement (F201) </vt:lpstr>
      <vt:lpstr>Purchase and Sale Agreement (F201) </vt:lpstr>
      <vt:lpstr>Purchase and Sale Agreement (F201) </vt:lpstr>
      <vt:lpstr>B(3)(d) Prorations</vt:lpstr>
      <vt:lpstr>Purchase and Sale Agreement (F201) </vt:lpstr>
      <vt:lpstr>B(4)(a) Right to Extend Closing Date</vt:lpstr>
      <vt:lpstr>Unilateral vs. Mutual Extension</vt:lpstr>
      <vt:lpstr>Purchase and Sale Agreement (F201) </vt:lpstr>
      <vt:lpstr>Purchase and Sale Agreement (F201) </vt:lpstr>
      <vt:lpstr>B(7) Earnest Money </vt:lpstr>
      <vt:lpstr>Purchase and Sale Agreement (F201) </vt:lpstr>
      <vt:lpstr>Purchase and Sale Agreement (F201) </vt:lpstr>
      <vt:lpstr>F316 Lead-Based Paint Exhibit </vt:lpstr>
      <vt:lpstr>F317 Buyer’s Broker’s Notice to Seller of Seller’s Obligations Regarding Lead-Based Paint </vt:lpstr>
      <vt:lpstr>Purchase and Sale Agreement (F201) </vt:lpstr>
      <vt:lpstr>Duty of Reasonable Care vs. Fiduciary Duty in Closings</vt:lpstr>
      <vt:lpstr>F201 Purchase and Sale Agreement </vt:lpstr>
      <vt:lpstr>F201 Purchase and Sale Agreement</vt:lpstr>
      <vt:lpstr>C(2) Default</vt:lpstr>
      <vt:lpstr>F201 Purchase and Sale Agreement </vt:lpstr>
      <vt:lpstr>F201 Purchase and Sale Agreement </vt:lpstr>
      <vt:lpstr>F201 Purchase and Sale Agreement </vt:lpstr>
      <vt:lpstr>F201 Purchase and Sale Agreement </vt:lpstr>
      <vt:lpstr>F201 Purchase and Sale Agreement </vt:lpstr>
      <vt:lpstr>F201 Purchase and Sale Agreement - Signatures</vt:lpstr>
      <vt:lpstr>How do you sign the contract?</vt:lpstr>
      <vt:lpstr>Counteroffer to or the Modification of the Unaccepted Original Offer (F249) </vt:lpstr>
      <vt:lpstr>Counteroffer to or the Modification of the Unaccepted Original Offer (F249) </vt:lpstr>
      <vt:lpstr>Agreement to Reinstate Contract (F290)</vt:lpstr>
      <vt:lpstr>Back-Up Agreement Contingency Exhibit (F604)</vt:lpstr>
      <vt:lpstr>Exhibits </vt:lpstr>
      <vt:lpstr>F301 Seller’s Property Disclosure Statement Exhibit </vt:lpstr>
      <vt:lpstr>F301 Seller’s Property Disclosure Statement</vt:lpstr>
      <vt:lpstr>F301 Seller’s Property Disclosure Statement </vt:lpstr>
      <vt:lpstr>F301 Seller’s Property Disclosure Statement </vt:lpstr>
      <vt:lpstr>F302 Seller’s Disclosure of Latent Defects and Fixtures Checklist Exhibit</vt:lpstr>
      <vt:lpstr>F322 Community Association Disclosure </vt:lpstr>
      <vt:lpstr>F322 Community Association Disclosure</vt:lpstr>
      <vt:lpstr>F322 Community Association Disclosure </vt:lpstr>
      <vt:lpstr>F322 Community Association Disclosure </vt:lpstr>
      <vt:lpstr>New Form! </vt:lpstr>
      <vt:lpstr>New Form! </vt:lpstr>
      <vt:lpstr>F401 No Financing Contingency Exhibit</vt:lpstr>
      <vt:lpstr>F401 No Financing Contingency Exhibit</vt:lpstr>
      <vt:lpstr>F404 Conventional Loan Contingency Exhibit</vt:lpstr>
      <vt:lpstr>F404 Conventional Loan Contingency Exhibit </vt:lpstr>
      <vt:lpstr>F404 Conventional Loan Contingency Exhibit </vt:lpstr>
      <vt:lpstr>F601 Sale or Lease of Buyer’s Property Contingency Exhibit</vt:lpstr>
      <vt:lpstr>F601 Sale or Lease of Buyer’s Property Contingency Exhibit</vt:lpstr>
      <vt:lpstr>F601 Sale or Lease of Buyer’s Property Contingency Exhibit</vt:lpstr>
      <vt:lpstr>Miscellaneous </vt:lpstr>
      <vt:lpstr>New Form! </vt:lpstr>
      <vt:lpstr>New Stipulation!   GAR Special Stipulation 333</vt:lpstr>
      <vt:lpstr>GAR Special Stipulation 416</vt:lpstr>
      <vt:lpstr>CO01 Independent Contractor Agreement</vt:lpstr>
      <vt:lpstr>CO01 Independent Contractor Agreement</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Sheli Cordero</dc:creator>
  <cp:keywords/>
  <dc:description/>
  <cp:lastModifiedBy>Lindsey Rogers</cp:lastModifiedBy>
  <cp:revision>95</cp:revision>
  <cp:lastPrinted>2026-01-06T19:42:30Z</cp:lastPrinted>
  <dcterms:created xsi:type="dcterms:W3CDTF">2023-03-05T14:52:53Z</dcterms:created>
  <dcterms:modified xsi:type="dcterms:W3CDTF">2026-01-09T21:49:56Z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0x010100C05774CD400C6246ABC8AC73505114A3</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{"FileActivityType":"9","FileActivityTimeStamp":"2023-04-26T20:58:07.110Z","FileActivityUsersOnPage":[{"DisplayName":"Sheli Cordero","Id":"sheli@station11consulting.com"}],"FileActivityNavigationId":null}</vt:lpwstr>
  </property>
  <property fmtid="{D5CDD505-2E9C-101B-9397-08002B2CF9AE}" pid="8" name="TriggerFlowInfo">
    <vt:lpwstr/>
  </property>
  <property fmtid="{D5CDD505-2E9C-101B-9397-08002B2CF9AE}" pid="9" name="MediaServiceImageTags">
    <vt:lpwstr/>
  </property>
</Properties>
</file>